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57" r:id="rId4"/>
    <p:sldId id="258" r:id="rId5"/>
    <p:sldId id="259" r:id="rId6"/>
    <p:sldId id="263" r:id="rId7"/>
    <p:sldId id="260" r:id="rId8"/>
    <p:sldId id="262" r:id="rId9"/>
    <p:sldId id="265" r:id="rId10"/>
    <p:sldId id="264" r:id="rId11"/>
    <p:sldId id="268" r:id="rId12"/>
    <p:sldId id="269" r:id="rId13"/>
    <p:sldId id="267" r:id="rId14"/>
    <p:sldId id="26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p:scale>
          <a:sx n="90" d="100"/>
          <a:sy n="90" d="100"/>
        </p:scale>
        <p:origin x="-168" y="-15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1/16/2017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dirty="0"/>
              <a:t>Parent information meeting</a:t>
            </a:r>
            <a:br>
              <a:rPr lang="en-GB" dirty="0"/>
            </a:br>
            <a:r>
              <a:rPr lang="en-GB" dirty="0"/>
              <a:t>January 2017</a:t>
            </a:r>
          </a:p>
        </p:txBody>
      </p:sp>
      <p:sp>
        <p:nvSpPr>
          <p:cNvPr id="3" name="Subtitle 2"/>
          <p:cNvSpPr>
            <a:spLocks noGrp="1"/>
          </p:cNvSpPr>
          <p:nvPr>
            <p:ph type="subTitle" idx="1"/>
          </p:nvPr>
        </p:nvSpPr>
        <p:spPr/>
        <p:txBody>
          <a:bodyPr>
            <a:normAutofit/>
          </a:bodyPr>
          <a:lstStyle/>
          <a:p>
            <a:pPr algn="ctr"/>
            <a:r>
              <a:rPr lang="en-GB" sz="6000" dirty="0">
                <a:latin typeface="Comic Sans MS" panose="030F0702030302020204" pitchFamily="66" charset="0"/>
              </a:rPr>
              <a:t>Handwriting</a:t>
            </a:r>
          </a:p>
        </p:txBody>
      </p:sp>
    </p:spTree>
    <p:extLst>
      <p:ext uri="{BB962C8B-B14F-4D97-AF65-F5344CB8AC3E}">
        <p14:creationId xmlns:p14="http://schemas.microsoft.com/office/powerpoint/2010/main" val="19472405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GB" dirty="0"/>
              <a:t>Pre writing skills</a:t>
            </a:r>
            <a:br>
              <a:rPr lang="en-GB" dirty="0"/>
            </a:br>
            <a:endParaRPr lang="en-GB" dirty="0"/>
          </a:p>
        </p:txBody>
      </p:sp>
      <p:sp>
        <p:nvSpPr>
          <p:cNvPr id="3" name="Content Placeholder 2"/>
          <p:cNvSpPr>
            <a:spLocks noGrp="1"/>
          </p:cNvSpPr>
          <p:nvPr>
            <p:ph idx="1"/>
          </p:nvPr>
        </p:nvSpPr>
        <p:spPr>
          <a:xfrm>
            <a:off x="2589212" y="2133600"/>
            <a:ext cx="8915400" cy="3777622"/>
          </a:xfrm>
        </p:spPr>
        <p:txBody>
          <a:bodyPr>
            <a:normAutofit lnSpcReduction="10000"/>
          </a:bodyPr>
          <a:lstStyle/>
          <a:p>
            <a:r>
              <a:rPr lang="en-GB" dirty="0"/>
              <a:t>Before your child is taught to do formal handwriting they will have been given handwriting patterns to practice. </a:t>
            </a:r>
          </a:p>
          <a:p>
            <a:r>
              <a:rPr lang="en-GB" dirty="0"/>
              <a:t>These patterns are taught in the same order as the letters in order to aid fluency when writing.</a:t>
            </a:r>
          </a:p>
          <a:p>
            <a:r>
              <a:rPr lang="en-GB" dirty="0"/>
              <a:t>The order is as follows: long ladder letters (l </a:t>
            </a:r>
            <a:r>
              <a:rPr lang="en-GB" dirty="0" err="1"/>
              <a:t>i</a:t>
            </a:r>
            <a:r>
              <a:rPr lang="en-GB" dirty="0"/>
              <a:t> u t y j)</a:t>
            </a:r>
          </a:p>
          <a:p>
            <a:pPr marL="0" indent="0">
              <a:buNone/>
            </a:pPr>
            <a:r>
              <a:rPr lang="en-GB" dirty="0"/>
              <a:t>                                          </a:t>
            </a:r>
            <a:r>
              <a:rPr lang="en-GB" dirty="0"/>
              <a:t> </a:t>
            </a:r>
            <a:r>
              <a:rPr lang="en-GB" dirty="0" smtClean="0"/>
              <a:t> </a:t>
            </a:r>
            <a:r>
              <a:rPr lang="en-GB" dirty="0" smtClean="0"/>
              <a:t>curly </a:t>
            </a:r>
            <a:r>
              <a:rPr lang="en-GB" dirty="0"/>
              <a:t>caterpillar letters (c a d g q o e s f)</a:t>
            </a:r>
          </a:p>
          <a:p>
            <a:pPr marL="0" indent="0">
              <a:buNone/>
            </a:pPr>
            <a:r>
              <a:rPr lang="en-GB" dirty="0"/>
              <a:t>                                          </a:t>
            </a:r>
            <a:r>
              <a:rPr lang="en-GB" dirty="0"/>
              <a:t> </a:t>
            </a:r>
            <a:r>
              <a:rPr lang="en-GB" dirty="0" smtClean="0"/>
              <a:t> </a:t>
            </a:r>
            <a:r>
              <a:rPr lang="en-GB" dirty="0" smtClean="0"/>
              <a:t>one </a:t>
            </a:r>
            <a:r>
              <a:rPr lang="en-GB" dirty="0"/>
              <a:t>armed robot letters (r n m h b k p)</a:t>
            </a:r>
          </a:p>
          <a:p>
            <a:pPr marL="0" indent="0">
              <a:buNone/>
            </a:pPr>
            <a:r>
              <a:rPr lang="en-GB" dirty="0"/>
              <a:t>                                          </a:t>
            </a:r>
            <a:r>
              <a:rPr lang="en-GB" dirty="0"/>
              <a:t> </a:t>
            </a:r>
            <a:r>
              <a:rPr lang="en-GB" dirty="0" smtClean="0"/>
              <a:t> </a:t>
            </a:r>
            <a:r>
              <a:rPr lang="en-GB" dirty="0" smtClean="0"/>
              <a:t>zig </a:t>
            </a:r>
            <a:r>
              <a:rPr lang="en-GB" dirty="0"/>
              <a:t>zag monster letters (z x v w)</a:t>
            </a:r>
          </a:p>
          <a:p>
            <a:r>
              <a:rPr lang="en-GB" dirty="0"/>
              <a:t>Once your child is fluent </a:t>
            </a:r>
            <a:r>
              <a:rPr lang="en-GB" dirty="0" smtClean="0"/>
              <a:t>with</a:t>
            </a:r>
            <a:r>
              <a:rPr lang="en-GB" dirty="0" smtClean="0"/>
              <a:t> </a:t>
            </a:r>
            <a:r>
              <a:rPr lang="en-GB" dirty="0"/>
              <a:t>these </a:t>
            </a:r>
            <a:r>
              <a:rPr lang="en-GB" dirty="0" smtClean="0"/>
              <a:t>patterns and </a:t>
            </a:r>
            <a:r>
              <a:rPr lang="en-GB" dirty="0"/>
              <a:t>they have perfected the tripod grip </a:t>
            </a:r>
            <a:r>
              <a:rPr lang="en-GB" dirty="0" smtClean="0"/>
              <a:t>with refined wrist/hand movement, </a:t>
            </a:r>
            <a:r>
              <a:rPr lang="en-GB" dirty="0"/>
              <a:t>then we will introduce them to the </a:t>
            </a:r>
            <a:r>
              <a:rPr lang="en-GB" dirty="0" smtClean="0"/>
              <a:t>cursive handwriting </a:t>
            </a:r>
            <a:r>
              <a:rPr lang="en-GB" dirty="0"/>
              <a:t>style used throughout the school.</a:t>
            </a:r>
          </a:p>
          <a:p>
            <a:pPr marL="0" indent="0">
              <a:buNone/>
            </a:pPr>
            <a:endParaRPr lang="en-GB" dirty="0"/>
          </a:p>
        </p:txBody>
      </p:sp>
    </p:spTree>
    <p:extLst>
      <p:ext uri="{BB962C8B-B14F-4D97-AF65-F5344CB8AC3E}">
        <p14:creationId xmlns:p14="http://schemas.microsoft.com/office/powerpoint/2010/main" val="7868256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Correct sitting position</a:t>
            </a:r>
          </a:p>
        </p:txBody>
      </p:sp>
      <p:sp>
        <p:nvSpPr>
          <p:cNvPr id="3" name="Content Placeholder 2"/>
          <p:cNvSpPr>
            <a:spLocks noGrp="1"/>
          </p:cNvSpPr>
          <p:nvPr>
            <p:ph idx="1"/>
          </p:nvPr>
        </p:nvSpPr>
        <p:spPr>
          <a:xfrm>
            <a:off x="1345203" y="1346791"/>
            <a:ext cx="8915400" cy="4735032"/>
          </a:xfrm>
        </p:spPr>
        <p:txBody>
          <a:bodyPr/>
          <a:lstStyle/>
          <a:p>
            <a:r>
              <a:rPr lang="en-GB" dirty="0"/>
              <a:t>In order for a child to be able to write legibly, we recommend the following:</a:t>
            </a:r>
          </a:p>
          <a:p>
            <a:pPr marL="0" indent="0">
              <a:buNone/>
            </a:pPr>
            <a:r>
              <a:rPr lang="en-GB" dirty="0"/>
              <a:t>Tummy away from the table</a:t>
            </a:r>
          </a:p>
          <a:p>
            <a:pPr marL="0" indent="0">
              <a:buNone/>
            </a:pPr>
            <a:r>
              <a:rPr lang="en-GB" dirty="0"/>
              <a:t>Back leaning slightly forward</a:t>
            </a:r>
          </a:p>
          <a:p>
            <a:pPr marL="0" indent="0">
              <a:buNone/>
            </a:pPr>
            <a:r>
              <a:rPr lang="en-GB" dirty="0"/>
              <a:t>Chair well under the table</a:t>
            </a:r>
          </a:p>
          <a:p>
            <a:pPr marL="0" indent="0">
              <a:buNone/>
            </a:pPr>
            <a:r>
              <a:rPr lang="en-GB" dirty="0"/>
              <a:t>Bottom well back into the chair</a:t>
            </a:r>
          </a:p>
          <a:p>
            <a:pPr marL="0" indent="0">
              <a:buNone/>
            </a:pPr>
            <a:r>
              <a:rPr lang="en-GB" dirty="0"/>
              <a:t>Feet flat on the floor</a:t>
            </a:r>
          </a:p>
          <a:p>
            <a:pPr marL="0" indent="0">
              <a:buNone/>
            </a:pPr>
            <a:r>
              <a:rPr lang="en-GB" dirty="0"/>
              <a:t>Thighs fully supported and knees bent at 90 degrees</a:t>
            </a:r>
          </a:p>
          <a:p>
            <a:pPr marL="0" indent="0">
              <a:buNone/>
            </a:pPr>
            <a:r>
              <a:rPr lang="en-GB" dirty="0"/>
              <a:t>Bent elbow 5 cm above table</a:t>
            </a:r>
          </a:p>
        </p:txBody>
      </p:sp>
      <p:pic>
        <p:nvPicPr>
          <p:cNvPr id="4" name="Picture 3"/>
          <p:cNvPicPr>
            <a:picLocks noChangeAspect="1"/>
          </p:cNvPicPr>
          <p:nvPr/>
        </p:nvPicPr>
        <p:blipFill>
          <a:blip r:embed="rId2"/>
          <a:stretch>
            <a:fillRect/>
          </a:stretch>
        </p:blipFill>
        <p:spPr>
          <a:xfrm>
            <a:off x="7857741" y="2561879"/>
            <a:ext cx="3253281" cy="3519944"/>
          </a:xfrm>
          <a:prstGeom prst="rect">
            <a:avLst/>
          </a:prstGeom>
        </p:spPr>
      </p:pic>
    </p:spTree>
    <p:extLst>
      <p:ext uri="{BB962C8B-B14F-4D97-AF65-F5344CB8AC3E}">
        <p14:creationId xmlns:p14="http://schemas.microsoft.com/office/powerpoint/2010/main" val="27269018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Correct paper position</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6510440"/>
              </p:ext>
            </p:extLst>
          </p:nvPr>
        </p:nvGraphicFramePr>
        <p:xfrm>
          <a:off x="2589213" y="1499191"/>
          <a:ext cx="8915400" cy="5007935"/>
        </p:xfrm>
        <a:graphic>
          <a:graphicData uri="http://schemas.openxmlformats.org/drawingml/2006/table">
            <a:tbl>
              <a:tblPr firstRow="1" bandRow="1">
                <a:tableStyleId>{5C22544A-7EE6-4342-B048-85BDC9FD1C3A}</a:tableStyleId>
              </a:tblPr>
              <a:tblGrid>
                <a:gridCol w="4457700"/>
                <a:gridCol w="4457700"/>
              </a:tblGrid>
              <a:tr h="5007935">
                <a:tc>
                  <a:txBody>
                    <a:bodyPr/>
                    <a:lstStyle/>
                    <a:p>
                      <a:pPr algn="ctr"/>
                      <a:r>
                        <a:rPr lang="en-GB" dirty="0" smtClean="0"/>
                        <a:t>Left Handed</a:t>
                      </a:r>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dirty="0" smtClean="0"/>
                    </a:p>
                    <a:p>
                      <a:pPr algn="ctr"/>
                      <a:endParaRPr lang="en-GB" sz="1200" dirty="0" smtClean="0"/>
                    </a:p>
                    <a:p>
                      <a:pPr algn="ctr"/>
                      <a:r>
                        <a:rPr lang="en-GB" sz="1200" dirty="0" smtClean="0"/>
                        <a:t>Paper position is key for left handed children as they will tend to hook their hand if the paper isn’t angled correctly.</a:t>
                      </a:r>
                      <a:endParaRPr lang="en-GB" sz="1200" dirty="0"/>
                    </a:p>
                  </a:txBody>
                  <a:tcPr/>
                </a:tc>
                <a:tc>
                  <a:txBody>
                    <a:bodyPr/>
                    <a:lstStyle/>
                    <a:p>
                      <a:pPr algn="ctr"/>
                      <a:r>
                        <a:rPr lang="en-GB" dirty="0" smtClean="0"/>
                        <a:t>Right Handed</a:t>
                      </a:r>
                      <a:endParaRPr lang="en-GB" dirty="0"/>
                    </a:p>
                  </a:txBody>
                  <a:tcPr/>
                </a:tc>
              </a:tr>
            </a:tbl>
          </a:graphicData>
        </a:graphic>
      </p:graphicFrame>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399" t="28136" r="21938" b="7712"/>
          <a:stretch/>
        </p:blipFill>
        <p:spPr bwMode="auto">
          <a:xfrm>
            <a:off x="4029739" y="1881962"/>
            <a:ext cx="5964865" cy="38303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4030" y="2658916"/>
            <a:ext cx="1623569" cy="20274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766707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Cursive handwriting</a:t>
            </a:r>
          </a:p>
        </p:txBody>
      </p:sp>
      <p:sp>
        <p:nvSpPr>
          <p:cNvPr id="3" name="Content Placeholder 2"/>
          <p:cNvSpPr>
            <a:spLocks noGrp="1"/>
          </p:cNvSpPr>
          <p:nvPr>
            <p:ph idx="1"/>
          </p:nvPr>
        </p:nvSpPr>
        <p:spPr/>
        <p:txBody>
          <a:bodyPr/>
          <a:lstStyle/>
          <a:p>
            <a:r>
              <a:rPr lang="en-GB" dirty="0"/>
              <a:t>We use a style called “continuous cursive” for handwriting at school. </a:t>
            </a:r>
          </a:p>
          <a:p>
            <a:r>
              <a:rPr lang="en-GB" dirty="0"/>
              <a:t>At the start the children are taught how to write individual letters.</a:t>
            </a:r>
          </a:p>
          <a:p>
            <a:r>
              <a:rPr lang="en-GB" dirty="0"/>
              <a:t>They are taught to join the letters together </a:t>
            </a:r>
            <a:r>
              <a:rPr lang="en-GB" dirty="0" smtClean="0"/>
              <a:t>in </a:t>
            </a:r>
            <a:r>
              <a:rPr lang="en-GB" b="1" dirty="0" smtClean="0">
                <a:solidFill>
                  <a:schemeClr val="accent1">
                    <a:lumMod val="75000"/>
                  </a:schemeClr>
                </a:solidFill>
              </a:rPr>
              <a:t>Year 1 </a:t>
            </a:r>
            <a:r>
              <a:rPr lang="en-GB" dirty="0" smtClean="0"/>
              <a:t>when</a:t>
            </a:r>
            <a:r>
              <a:rPr lang="en-GB" dirty="0"/>
              <a:t>:</a:t>
            </a:r>
          </a:p>
          <a:p>
            <a:pPr marL="0" indent="0">
              <a:buNone/>
            </a:pPr>
            <a:r>
              <a:rPr lang="en-GB" dirty="0" smtClean="0"/>
              <a:t>A: </a:t>
            </a:r>
            <a:r>
              <a:rPr lang="en-GB" dirty="0"/>
              <a:t>They have learnt to form letters correctly</a:t>
            </a:r>
          </a:p>
          <a:p>
            <a:pPr marL="0" indent="0">
              <a:buNone/>
            </a:pPr>
            <a:r>
              <a:rPr lang="en-GB" dirty="0"/>
              <a:t>B: Letters are of a consistent and suitable size</a:t>
            </a:r>
          </a:p>
          <a:p>
            <a:pPr marL="0" indent="0">
              <a:buNone/>
            </a:pPr>
            <a:r>
              <a:rPr lang="en-GB" dirty="0"/>
              <a:t>C: Letters are positioned appropriately on the writing line as well as in relation to one another</a:t>
            </a:r>
            <a:r>
              <a:rPr lang="en-GB" dirty="0" smtClean="0"/>
              <a:t>.</a:t>
            </a:r>
            <a:endParaRPr lang="en-GB" dirty="0"/>
          </a:p>
          <a:p>
            <a:r>
              <a:rPr lang="en-GB" dirty="0"/>
              <a:t>Using the cursive style has been proven to increase the fluency of writing and also aid spelling</a:t>
            </a:r>
            <a:r>
              <a:rPr lang="en-GB" dirty="0" smtClean="0"/>
              <a:t>.</a:t>
            </a:r>
          </a:p>
          <a:p>
            <a:pPr marL="0" indent="0">
              <a:buNone/>
            </a:pPr>
            <a:endParaRPr lang="en-GB" dirty="0"/>
          </a:p>
        </p:txBody>
      </p:sp>
    </p:spTree>
    <p:extLst>
      <p:ext uri="{BB962C8B-B14F-4D97-AF65-F5344CB8AC3E}">
        <p14:creationId xmlns:p14="http://schemas.microsoft.com/office/powerpoint/2010/main" val="25435836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0577" y="624110"/>
            <a:ext cx="9814036" cy="1280890"/>
          </a:xfrm>
        </p:spPr>
        <p:txBody>
          <a:bodyPr>
            <a:normAutofit/>
          </a:bodyPr>
          <a:lstStyle/>
          <a:p>
            <a:pPr algn="ctr"/>
            <a:r>
              <a:rPr lang="en-GB" sz="3200" dirty="0"/>
              <a:t>www.teachhandwriting.co.uk</a:t>
            </a:r>
          </a:p>
        </p:txBody>
      </p:sp>
      <p:sp>
        <p:nvSpPr>
          <p:cNvPr id="3" name="Content Placeholder 2"/>
          <p:cNvSpPr>
            <a:spLocks noGrp="1"/>
          </p:cNvSpPr>
          <p:nvPr>
            <p:ph idx="1"/>
          </p:nvPr>
        </p:nvSpPr>
        <p:spPr/>
        <p:txBody>
          <a:bodyPr/>
          <a:lstStyle/>
          <a:p>
            <a:pPr marL="0" indent="0">
              <a:buNone/>
            </a:pPr>
            <a:r>
              <a:rPr lang="en-GB" dirty="0"/>
              <a:t>We recommend that you refer to this website for information on handwriting development, handwriting patterns and how to form letters correctly.</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r>
              <a:rPr lang="en-GB" dirty="0"/>
              <a:t>Thank you for listening , any questions?</a:t>
            </a:r>
          </a:p>
        </p:txBody>
      </p:sp>
    </p:spTree>
    <p:extLst>
      <p:ext uri="{BB962C8B-B14F-4D97-AF65-F5344CB8AC3E}">
        <p14:creationId xmlns:p14="http://schemas.microsoft.com/office/powerpoint/2010/main" val="3755940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 children develop their handwriting skills</a:t>
            </a:r>
          </a:p>
        </p:txBody>
      </p:sp>
      <p:sp>
        <p:nvSpPr>
          <p:cNvPr id="3" name="Content Placeholder 2"/>
          <p:cNvSpPr>
            <a:spLocks noGrp="1"/>
          </p:cNvSpPr>
          <p:nvPr>
            <p:ph idx="1"/>
          </p:nvPr>
        </p:nvSpPr>
        <p:spPr/>
        <p:txBody>
          <a:bodyPr/>
          <a:lstStyle/>
          <a:p>
            <a:r>
              <a:rPr lang="en-GB" dirty="0"/>
              <a:t>In order for children to be able to write words, sentences and long stories they need to have developed all their motor skills first.</a:t>
            </a:r>
          </a:p>
          <a:p>
            <a:endParaRPr lang="en-GB" dirty="0"/>
          </a:p>
        </p:txBody>
      </p:sp>
    </p:spTree>
    <p:extLst>
      <p:ext uri="{BB962C8B-B14F-4D97-AF65-F5344CB8AC3E}">
        <p14:creationId xmlns:p14="http://schemas.microsoft.com/office/powerpoint/2010/main" val="19608823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Fine and gross motor skills</a:t>
            </a:r>
          </a:p>
        </p:txBody>
      </p:sp>
      <p:sp>
        <p:nvSpPr>
          <p:cNvPr id="3" name="Content Placeholder 2"/>
          <p:cNvSpPr>
            <a:spLocks noGrp="1"/>
          </p:cNvSpPr>
          <p:nvPr>
            <p:ph idx="1"/>
          </p:nvPr>
        </p:nvSpPr>
        <p:spPr/>
        <p:txBody>
          <a:bodyPr>
            <a:normAutofit/>
          </a:bodyPr>
          <a:lstStyle/>
          <a:p>
            <a:r>
              <a:rPr lang="en-GB" dirty="0"/>
              <a:t>Motor skills are actions that involve the movement of muscles in the body. They are divided into two groups: </a:t>
            </a:r>
          </a:p>
          <a:p>
            <a:r>
              <a:rPr lang="en-GB" dirty="0"/>
              <a:t>gross motor skills , which include the larger movements of arms, legs, feet, or the entire body </a:t>
            </a:r>
            <a:r>
              <a:rPr lang="en-GB" dirty="0" smtClean="0"/>
              <a:t>(crawling </a:t>
            </a:r>
            <a:r>
              <a:rPr lang="en-GB" dirty="0"/>
              <a:t>, running, and jumping); </a:t>
            </a:r>
          </a:p>
          <a:p>
            <a:r>
              <a:rPr lang="en-GB" dirty="0"/>
              <a:t>fine motor skills, which are smaller actions, such as grasping an object between the thumb and a finger or using the lips and tongue to taste objects. </a:t>
            </a:r>
          </a:p>
          <a:p>
            <a:r>
              <a:rPr lang="en-GB" dirty="0"/>
              <a:t>Both types of motor skills usually develop together, because many activities depend on the coordination of gross and fine motor skills. </a:t>
            </a:r>
          </a:p>
        </p:txBody>
      </p:sp>
      <p:pic>
        <p:nvPicPr>
          <p:cNvPr id="4" name="Picture 3" descr="Hand Open Heavy Outline by Schplook - Another version of the open hand ..."/>
          <p:cNvPicPr>
            <a:picLocks noChangeAspect="1"/>
          </p:cNvPicPr>
          <p:nvPr/>
        </p:nvPicPr>
        <p:blipFill>
          <a:blip r:embed="rId2"/>
          <a:stretch>
            <a:fillRect/>
          </a:stretch>
        </p:blipFill>
        <p:spPr>
          <a:xfrm>
            <a:off x="10704944" y="395510"/>
            <a:ext cx="961361" cy="1240465"/>
          </a:xfrm>
          <a:prstGeom prst="rect">
            <a:avLst/>
          </a:prstGeom>
        </p:spPr>
      </p:pic>
      <p:pic>
        <p:nvPicPr>
          <p:cNvPr id="5" name="Picture 4" descr="St Patricks Girl Right Arm"/>
          <p:cNvPicPr>
            <a:picLocks noChangeAspect="1"/>
          </p:cNvPicPr>
          <p:nvPr/>
        </p:nvPicPr>
        <p:blipFill>
          <a:blip r:embed="rId3"/>
          <a:stretch>
            <a:fillRect/>
          </a:stretch>
        </p:blipFill>
        <p:spPr>
          <a:xfrm>
            <a:off x="362982" y="3905275"/>
            <a:ext cx="2326342" cy="2716896"/>
          </a:xfrm>
          <a:prstGeom prst="rect">
            <a:avLst/>
          </a:prstGeom>
        </p:spPr>
      </p:pic>
    </p:spTree>
    <p:extLst>
      <p:ext uri="{BB962C8B-B14F-4D97-AF65-F5344CB8AC3E}">
        <p14:creationId xmlns:p14="http://schemas.microsoft.com/office/powerpoint/2010/main" val="1315540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Gross motor development</a:t>
            </a:r>
          </a:p>
        </p:txBody>
      </p:sp>
      <p:sp>
        <p:nvSpPr>
          <p:cNvPr id="3" name="Content Placeholder 2"/>
          <p:cNvSpPr>
            <a:spLocks noGrp="1"/>
          </p:cNvSpPr>
          <p:nvPr>
            <p:ph idx="1"/>
          </p:nvPr>
        </p:nvSpPr>
        <p:spPr/>
        <p:txBody>
          <a:bodyPr>
            <a:normAutofit/>
          </a:bodyPr>
          <a:lstStyle/>
          <a:p>
            <a:r>
              <a:rPr lang="en-GB" dirty="0"/>
              <a:t>Children will all go through the following stages of development, but at different times in their early years life.</a:t>
            </a:r>
          </a:p>
          <a:p>
            <a:r>
              <a:rPr lang="en-GB" dirty="0"/>
              <a:t>With regard to handwriting, the first stage is for the children to use their whole arm to draw their pictures, creating large shapes and lines all over their paper.</a:t>
            </a:r>
          </a:p>
          <a:p>
            <a:r>
              <a:rPr lang="en-GB" dirty="0"/>
              <a:t>The next stage is that they are able to reduce the size of these shapes by only moving the arm from the elbow</a:t>
            </a:r>
          </a:p>
          <a:p>
            <a:r>
              <a:rPr lang="en-GB" dirty="0"/>
              <a:t>Finally they use the small movements in the wrist to control the pen and thus gain more control over their mark making.</a:t>
            </a:r>
          </a:p>
          <a:p>
            <a:endParaRPr lang="en-GB" dirty="0"/>
          </a:p>
        </p:txBody>
      </p:sp>
    </p:spTree>
    <p:extLst>
      <p:ext uri="{BB962C8B-B14F-4D97-AF65-F5344CB8AC3E}">
        <p14:creationId xmlns:p14="http://schemas.microsoft.com/office/powerpoint/2010/main" val="2629947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Activities to aid gross motor control</a:t>
            </a:r>
            <a:br>
              <a:rPr lang="en-GB" dirty="0"/>
            </a:br>
            <a:endParaRPr lang="en-GB" dirty="0"/>
          </a:p>
        </p:txBody>
      </p:sp>
      <p:sp>
        <p:nvSpPr>
          <p:cNvPr id="3" name="Content Placeholder 2"/>
          <p:cNvSpPr>
            <a:spLocks noGrp="1"/>
          </p:cNvSpPr>
          <p:nvPr>
            <p:ph idx="1"/>
          </p:nvPr>
        </p:nvSpPr>
        <p:spPr/>
        <p:txBody>
          <a:bodyPr/>
          <a:lstStyle/>
          <a:p>
            <a:r>
              <a:rPr lang="en-GB" dirty="0"/>
              <a:t>Provide large pieces of paper for drawing on</a:t>
            </a:r>
          </a:p>
          <a:p>
            <a:r>
              <a:rPr lang="en-GB" dirty="0"/>
              <a:t>Use paint brushes and water to paint outside- the playground then becomes a big piece of paper.</a:t>
            </a:r>
          </a:p>
          <a:p>
            <a:r>
              <a:rPr lang="en-GB" dirty="0"/>
              <a:t>Allow children to use chalks outside- the rain will wash away any creations ready for the children to draw again the next day!</a:t>
            </a:r>
          </a:p>
        </p:txBody>
      </p:sp>
    </p:spTree>
    <p:extLst>
      <p:ext uri="{BB962C8B-B14F-4D97-AF65-F5344CB8AC3E}">
        <p14:creationId xmlns:p14="http://schemas.microsoft.com/office/powerpoint/2010/main" val="1405587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a:t>As young children’s gross motor skills, hand strength and dexterity (fine motor skills) are developing they need a range of pencil, crayon and paint brush thickness. Young children tend to prefer the thicker drawing tools as they can grip them more easily, helping them to mark make. If the pencil is too thin they find it difficult to grasp and control, making the drawing experience unsuccessful, which can lead to frustration and discourage them from trying again.</a:t>
            </a:r>
          </a:p>
          <a:p>
            <a:endParaRPr lang="en-GB" dirty="0"/>
          </a:p>
          <a:p>
            <a:r>
              <a:rPr lang="en-GB" dirty="0"/>
              <a:t>Vertical drawing and painting surfaces are important in helping young children to develop the wrist strength and flexibility they will need later on to hold a pencil correctly for handwriting. Using plain rather than lined paper is considered best as many children find it less restrictive. </a:t>
            </a:r>
          </a:p>
        </p:txBody>
      </p:sp>
    </p:spTree>
    <p:extLst>
      <p:ext uri="{BB962C8B-B14F-4D97-AF65-F5344CB8AC3E}">
        <p14:creationId xmlns:p14="http://schemas.microsoft.com/office/powerpoint/2010/main" val="27374517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Fine motor development</a:t>
            </a:r>
          </a:p>
        </p:txBody>
      </p:sp>
      <p:sp>
        <p:nvSpPr>
          <p:cNvPr id="3" name="Content Placeholder 2"/>
          <p:cNvSpPr>
            <a:spLocks noGrp="1"/>
          </p:cNvSpPr>
          <p:nvPr>
            <p:ph idx="1"/>
          </p:nvPr>
        </p:nvSpPr>
        <p:spPr/>
        <p:txBody>
          <a:bodyPr/>
          <a:lstStyle/>
          <a:p>
            <a:r>
              <a:rPr lang="en-GB" dirty="0"/>
              <a:t>Once your child has gained more control over their wrist movements, their fine motor control development will take place.</a:t>
            </a:r>
          </a:p>
          <a:p>
            <a:r>
              <a:rPr lang="en-GB" dirty="0"/>
              <a:t>Again, all children will go through the following stages of pencil control, but at their own pace.</a:t>
            </a:r>
          </a:p>
          <a:p>
            <a:r>
              <a:rPr lang="en-GB" dirty="0"/>
              <a:t>Children will go through the following stages of pencil grip before finally settling on the tripod grip in their preferred hand.</a:t>
            </a:r>
          </a:p>
          <a:p>
            <a:endParaRPr lang="en-GB" dirty="0"/>
          </a:p>
        </p:txBody>
      </p:sp>
      <p:pic>
        <p:nvPicPr>
          <p:cNvPr id="4" name="Picture 3" descr="Want to improve your kids’ writing? Let them draw"/>
          <p:cNvPicPr>
            <a:picLocks noChangeAspect="1"/>
          </p:cNvPicPr>
          <p:nvPr/>
        </p:nvPicPr>
        <p:blipFill>
          <a:blip r:embed="rId2"/>
          <a:stretch>
            <a:fillRect/>
          </a:stretch>
        </p:blipFill>
        <p:spPr>
          <a:xfrm>
            <a:off x="6964326" y="4145494"/>
            <a:ext cx="3539365" cy="2361206"/>
          </a:xfrm>
          <a:prstGeom prst="rect">
            <a:avLst/>
          </a:prstGeom>
        </p:spPr>
      </p:pic>
      <p:pic>
        <p:nvPicPr>
          <p:cNvPr id="5" name="Picture 4" descr="Want to improve your kids’ writing? Let them draw"/>
          <p:cNvPicPr>
            <a:picLocks noChangeAspect="1"/>
          </p:cNvPicPr>
          <p:nvPr/>
        </p:nvPicPr>
        <p:blipFill>
          <a:blip r:embed="rId3"/>
          <a:stretch>
            <a:fillRect/>
          </a:stretch>
        </p:blipFill>
        <p:spPr>
          <a:xfrm>
            <a:off x="2589212" y="4307476"/>
            <a:ext cx="2817690" cy="2328223"/>
          </a:xfrm>
          <a:prstGeom prst="rect">
            <a:avLst/>
          </a:prstGeom>
        </p:spPr>
      </p:pic>
    </p:spTree>
    <p:extLst>
      <p:ext uri="{BB962C8B-B14F-4D97-AF65-F5344CB8AC3E}">
        <p14:creationId xmlns:p14="http://schemas.microsoft.com/office/powerpoint/2010/main" val="11015607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Stages of pencil grip</a:t>
            </a:r>
          </a:p>
        </p:txBody>
      </p:sp>
      <p:sp>
        <p:nvSpPr>
          <p:cNvPr id="3" name="Content Placeholder 2"/>
          <p:cNvSpPr>
            <a:spLocks noGrp="1"/>
          </p:cNvSpPr>
          <p:nvPr>
            <p:ph idx="1"/>
          </p:nvPr>
        </p:nvSpPr>
        <p:spPr/>
        <p:txBody>
          <a:bodyPr>
            <a:normAutofit/>
          </a:bodyPr>
          <a:lstStyle/>
          <a:p>
            <a:r>
              <a:rPr lang="en-GB" dirty="0"/>
              <a:t>Palmer grip- the whole hand is used to grip the pencil</a:t>
            </a:r>
          </a:p>
          <a:p>
            <a:r>
              <a:rPr lang="en-GB" dirty="0"/>
              <a:t>Reverse palmer- the whole hand is used with the pen nearest the paper</a:t>
            </a:r>
          </a:p>
          <a:p>
            <a:r>
              <a:rPr lang="en-GB" dirty="0"/>
              <a:t>Four finger grip – using the tips of the fingers and thumb to hold the pen</a:t>
            </a:r>
          </a:p>
          <a:p>
            <a:r>
              <a:rPr lang="en-GB" dirty="0"/>
              <a:t>Tripod grip – the pen is held between the thumb and first two fingers of the preferred/dominant hand</a:t>
            </a:r>
          </a:p>
          <a:p>
            <a:pPr marL="0" indent="0">
              <a:buNone/>
            </a:pPr>
            <a:r>
              <a:rPr lang="en-GB" dirty="0"/>
              <a:t>Remember some children do not develop the ability to use the tripod grip until the age of 5/6 years old</a:t>
            </a:r>
          </a:p>
        </p:txBody>
      </p:sp>
      <p:pic>
        <p:nvPicPr>
          <p:cNvPr id="4" name="Picture 3"/>
          <p:cNvPicPr>
            <a:picLocks noChangeAspect="1"/>
          </p:cNvPicPr>
          <p:nvPr/>
        </p:nvPicPr>
        <p:blipFill>
          <a:blip r:embed="rId2"/>
          <a:stretch>
            <a:fillRect/>
          </a:stretch>
        </p:blipFill>
        <p:spPr>
          <a:xfrm>
            <a:off x="3027029" y="5092072"/>
            <a:ext cx="962025" cy="1047750"/>
          </a:xfrm>
          <a:prstGeom prst="rect">
            <a:avLst/>
          </a:prstGeom>
        </p:spPr>
      </p:pic>
      <p:pic>
        <p:nvPicPr>
          <p:cNvPr id="5" name="Picture 4"/>
          <p:cNvPicPr>
            <a:picLocks noChangeAspect="1"/>
          </p:cNvPicPr>
          <p:nvPr/>
        </p:nvPicPr>
        <p:blipFill>
          <a:blip r:embed="rId3"/>
          <a:stretch>
            <a:fillRect/>
          </a:stretch>
        </p:blipFill>
        <p:spPr>
          <a:xfrm>
            <a:off x="4970462" y="5092072"/>
            <a:ext cx="962025" cy="1047750"/>
          </a:xfrm>
          <a:prstGeom prst="rect">
            <a:avLst/>
          </a:prstGeom>
        </p:spPr>
      </p:pic>
      <p:pic>
        <p:nvPicPr>
          <p:cNvPr id="6" name="Picture 5"/>
          <p:cNvPicPr>
            <a:picLocks noChangeAspect="1"/>
          </p:cNvPicPr>
          <p:nvPr/>
        </p:nvPicPr>
        <p:blipFill>
          <a:blip r:embed="rId4"/>
          <a:stretch>
            <a:fillRect/>
          </a:stretch>
        </p:blipFill>
        <p:spPr>
          <a:xfrm>
            <a:off x="7046912" y="5117546"/>
            <a:ext cx="962025" cy="1047750"/>
          </a:xfrm>
          <a:prstGeom prst="rect">
            <a:avLst/>
          </a:prstGeom>
        </p:spPr>
      </p:pic>
      <p:pic>
        <p:nvPicPr>
          <p:cNvPr id="7" name="Picture 6"/>
          <p:cNvPicPr>
            <a:picLocks noChangeAspect="1"/>
          </p:cNvPicPr>
          <p:nvPr/>
        </p:nvPicPr>
        <p:blipFill>
          <a:blip r:embed="rId5"/>
          <a:stretch>
            <a:fillRect/>
          </a:stretch>
        </p:blipFill>
        <p:spPr>
          <a:xfrm>
            <a:off x="9275762" y="5092072"/>
            <a:ext cx="962025" cy="1047750"/>
          </a:xfrm>
          <a:prstGeom prst="rect">
            <a:avLst/>
          </a:prstGeom>
        </p:spPr>
      </p:pic>
    </p:spTree>
    <p:extLst>
      <p:ext uri="{BB962C8B-B14F-4D97-AF65-F5344CB8AC3E}">
        <p14:creationId xmlns:p14="http://schemas.microsoft.com/office/powerpoint/2010/main" val="27606189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improve fine motor skills</a:t>
            </a:r>
          </a:p>
        </p:txBody>
      </p:sp>
      <p:sp>
        <p:nvSpPr>
          <p:cNvPr id="3" name="Content Placeholder 2"/>
          <p:cNvSpPr>
            <a:spLocks noGrp="1"/>
          </p:cNvSpPr>
          <p:nvPr>
            <p:ph idx="1"/>
          </p:nvPr>
        </p:nvSpPr>
        <p:spPr/>
        <p:txBody>
          <a:bodyPr>
            <a:normAutofit fontScale="92500" lnSpcReduction="10000"/>
          </a:bodyPr>
          <a:lstStyle/>
          <a:p>
            <a:r>
              <a:rPr lang="en-GB" dirty="0"/>
              <a:t>In order for a child to be able to form the tripod grip successfully we recommend the following activities be used to strengthen their fingers and muscles in their hands:</a:t>
            </a:r>
          </a:p>
          <a:p>
            <a:r>
              <a:rPr lang="en-GB" dirty="0"/>
              <a:t>Picking up rice and small beads using the pincer grip.</a:t>
            </a:r>
          </a:p>
          <a:p>
            <a:r>
              <a:rPr lang="en-GB" dirty="0"/>
              <a:t>Opening clothes pegs to put on the line/box using the pincer grip.</a:t>
            </a:r>
          </a:p>
          <a:p>
            <a:r>
              <a:rPr lang="en-GB" dirty="0"/>
              <a:t>Using </a:t>
            </a:r>
            <a:r>
              <a:rPr lang="en-GB" dirty="0" smtClean="0"/>
              <a:t>and manipulating play dough e.g. rolling </a:t>
            </a:r>
            <a:r>
              <a:rPr lang="en-GB" dirty="0" err="1" smtClean="0"/>
              <a:t>playdough</a:t>
            </a:r>
            <a:r>
              <a:rPr lang="en-GB" dirty="0" smtClean="0"/>
              <a:t> in to a bal</a:t>
            </a:r>
            <a:r>
              <a:rPr lang="en-GB" dirty="0" smtClean="0"/>
              <a:t>l and then pulling sections carefully to make </a:t>
            </a:r>
            <a:r>
              <a:rPr lang="en-GB" dirty="0" smtClean="0"/>
              <a:t>spikes</a:t>
            </a:r>
            <a:r>
              <a:rPr lang="en-GB" dirty="0"/>
              <a:t>. </a:t>
            </a:r>
          </a:p>
          <a:p>
            <a:r>
              <a:rPr lang="en-GB" dirty="0"/>
              <a:t>Holding a small piece of chalk to draw with. </a:t>
            </a:r>
            <a:endParaRPr lang="en-GB" dirty="0" smtClean="0"/>
          </a:p>
          <a:p>
            <a:r>
              <a:rPr lang="en-GB" dirty="0" smtClean="0"/>
              <a:t>Colouring with short (no more than 1 inch/2.5cm) wax crayons, this naturally encourages the tripod grip without the children even realising</a:t>
            </a:r>
            <a:endParaRPr lang="en-GB" dirty="0"/>
          </a:p>
          <a:p>
            <a:r>
              <a:rPr lang="en-GB" dirty="0"/>
              <a:t>It is important that they have the correct tripod grip before learning to write the letters of the alphabet.</a:t>
            </a:r>
          </a:p>
        </p:txBody>
      </p:sp>
    </p:spTree>
    <p:extLst>
      <p:ext uri="{BB962C8B-B14F-4D97-AF65-F5344CB8AC3E}">
        <p14:creationId xmlns:p14="http://schemas.microsoft.com/office/powerpoint/2010/main" val="642764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124</TotalTime>
  <Words>1075</Words>
  <Application>Microsoft Office PowerPoint</Application>
  <PresentationFormat>Custom</PresentationFormat>
  <Paragraphs>90</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Wisp</vt:lpstr>
      <vt:lpstr>Parent information meeting January 2017</vt:lpstr>
      <vt:lpstr>How do children develop their handwriting skills</vt:lpstr>
      <vt:lpstr>Fine and gross motor skills</vt:lpstr>
      <vt:lpstr>Gross motor development</vt:lpstr>
      <vt:lpstr>Activities to aid gross motor control </vt:lpstr>
      <vt:lpstr>PowerPoint Presentation</vt:lpstr>
      <vt:lpstr>Fine motor development</vt:lpstr>
      <vt:lpstr>Stages of pencil grip</vt:lpstr>
      <vt:lpstr>How to improve fine motor skills</vt:lpstr>
      <vt:lpstr>Pre writing skills </vt:lpstr>
      <vt:lpstr>Correct sitting position</vt:lpstr>
      <vt:lpstr>Correct paper position</vt:lpstr>
      <vt:lpstr>Cursive handwriting</vt:lpstr>
      <vt:lpstr>www.teachhandwriting.co.uk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Parent information meeting January 2017</dc:title>
  <dc:creator>Erica Hodges</dc:creator>
  <cp:lastModifiedBy>Natalie Goodyear</cp:lastModifiedBy>
  <cp:revision>19</cp:revision>
  <dcterms:created xsi:type="dcterms:W3CDTF">2017-01-15T15:30:10Z</dcterms:created>
  <dcterms:modified xsi:type="dcterms:W3CDTF">2017-01-16T12:22:05Z</dcterms:modified>
</cp:coreProperties>
</file>