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9" r:id="rId4"/>
    <p:sldId id="265" r:id="rId5"/>
    <p:sldId id="262" r:id="rId6"/>
    <p:sldId id="266" r:id="rId7"/>
    <p:sldId id="282" r:id="rId8"/>
    <p:sldId id="285" r:id="rId9"/>
    <p:sldId id="260" r:id="rId10"/>
    <p:sldId id="284" r:id="rId11"/>
    <p:sldId id="278" r:id="rId12"/>
    <p:sldId id="281" r:id="rId13"/>
    <p:sldId id="28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2AC24A9-CCB6-4F8D-B8DB-C2F3692CFA5A}" type="datetimeFigureOut">
              <a:rPr lang="en-US" smtClean="0"/>
              <a:t>7/8/2020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06268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328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0169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8953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7398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AC24A9-CCB6-4F8D-B8DB-C2F3692CFA5A}"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7001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AC24A9-CCB6-4F8D-B8DB-C2F3692CFA5A}" type="datetimeFigureOut">
              <a:rPr lang="en-US" smtClean="0"/>
              <a:t>7/8/2020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181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594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3423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35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3940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2135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5837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4382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841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148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3509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2AC24A9-CCB6-4F8D-B8DB-C2F3692CFA5A}" type="datetimeFigureOut">
              <a:rPr lang="en-US" smtClean="0"/>
              <a:t>7/8/2020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2712243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1D5D-2618-45CC-B122-AC6AE4FCC049}"/>
              </a:ext>
            </a:extLst>
          </p:cNvPr>
          <p:cNvSpPr>
            <a:spLocks noGrp="1"/>
          </p:cNvSpPr>
          <p:nvPr>
            <p:ph type="ctrTitle"/>
          </p:nvPr>
        </p:nvSpPr>
        <p:spPr/>
        <p:txBody>
          <a:bodyPr/>
          <a:lstStyle/>
          <a:p>
            <a:r>
              <a:rPr lang="en-GB" dirty="0"/>
              <a:t>Transition to Nursery</a:t>
            </a:r>
          </a:p>
        </p:txBody>
      </p:sp>
      <p:sp>
        <p:nvSpPr>
          <p:cNvPr id="3" name="Subtitle 2">
            <a:extLst>
              <a:ext uri="{FF2B5EF4-FFF2-40B4-BE49-F238E27FC236}">
                <a16:creationId xmlns:a16="http://schemas.microsoft.com/office/drawing/2014/main" id="{EE6F2FF9-8208-4458-987B-66510C8116BE}"/>
              </a:ext>
            </a:extLst>
          </p:cNvPr>
          <p:cNvSpPr>
            <a:spLocks noGrp="1"/>
          </p:cNvSpPr>
          <p:nvPr>
            <p:ph type="subTitle" idx="1"/>
          </p:nvPr>
        </p:nvSpPr>
        <p:spPr/>
        <p:txBody>
          <a:bodyPr>
            <a:normAutofit/>
          </a:bodyPr>
          <a:lstStyle/>
          <a:p>
            <a:r>
              <a:rPr lang="en-GB" sz="2400" dirty="0"/>
              <a:t>Our Lady of Peace primary And Nursery School</a:t>
            </a:r>
          </a:p>
        </p:txBody>
      </p:sp>
      <p:pic>
        <p:nvPicPr>
          <p:cNvPr id="4" name="Picture 3">
            <a:extLst>
              <a:ext uri="{FF2B5EF4-FFF2-40B4-BE49-F238E27FC236}">
                <a16:creationId xmlns:a16="http://schemas.microsoft.com/office/drawing/2014/main" id="{2BFE645E-5A54-4C5B-825B-CD03189593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9295" y="704192"/>
            <a:ext cx="2417381" cy="2354317"/>
          </a:xfrm>
          <a:prstGeom prst="rect">
            <a:avLst/>
          </a:prstGeom>
          <a:noFill/>
          <a:ln>
            <a:noFill/>
          </a:ln>
        </p:spPr>
      </p:pic>
    </p:spTree>
    <p:extLst>
      <p:ext uri="{BB962C8B-B14F-4D97-AF65-F5344CB8AC3E}">
        <p14:creationId xmlns:p14="http://schemas.microsoft.com/office/powerpoint/2010/main" val="344070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3A85-FB52-4E7D-88F9-E536C101AE05}"/>
              </a:ext>
            </a:extLst>
          </p:cNvPr>
          <p:cNvSpPr>
            <a:spLocks noGrp="1"/>
          </p:cNvSpPr>
          <p:nvPr>
            <p:ph type="title"/>
          </p:nvPr>
        </p:nvSpPr>
        <p:spPr/>
        <p:txBody>
          <a:bodyPr/>
          <a:lstStyle/>
          <a:p>
            <a:pPr algn="ctr"/>
            <a:r>
              <a:rPr lang="en-GB" sz="4800" dirty="0"/>
              <a:t>How we learn</a:t>
            </a:r>
          </a:p>
        </p:txBody>
      </p:sp>
      <p:pic>
        <p:nvPicPr>
          <p:cNvPr id="3" name="Picture 2">
            <a:extLst>
              <a:ext uri="{FF2B5EF4-FFF2-40B4-BE49-F238E27FC236}">
                <a16:creationId xmlns:a16="http://schemas.microsoft.com/office/drawing/2014/main" id="{EA84198C-39AF-4DD7-8E96-71818AC12BE7}"/>
              </a:ext>
            </a:extLst>
          </p:cNvPr>
          <p:cNvPicPr>
            <a:picLocks noChangeAspect="1"/>
          </p:cNvPicPr>
          <p:nvPr/>
        </p:nvPicPr>
        <p:blipFill>
          <a:blip r:embed="rId2"/>
          <a:stretch>
            <a:fillRect/>
          </a:stretch>
        </p:blipFill>
        <p:spPr>
          <a:xfrm>
            <a:off x="2133601" y="2340216"/>
            <a:ext cx="7241628" cy="4406035"/>
          </a:xfrm>
          <a:prstGeom prst="rect">
            <a:avLst/>
          </a:prstGeom>
        </p:spPr>
      </p:pic>
    </p:spTree>
    <p:extLst>
      <p:ext uri="{BB962C8B-B14F-4D97-AF65-F5344CB8AC3E}">
        <p14:creationId xmlns:p14="http://schemas.microsoft.com/office/powerpoint/2010/main" val="193096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dirty="0">
                <a:solidFill>
                  <a:schemeClr val="bg1"/>
                </a:solidFill>
                <a:latin typeface="Century Gothic" panose="020B0502020202020204" pitchFamily="34" charset="0"/>
              </a:rPr>
              <a:t>Learning through play</a:t>
            </a:r>
          </a:p>
        </p:txBody>
      </p:sp>
      <p:sp>
        <p:nvSpPr>
          <p:cNvPr id="3" name="Content Placeholder 2"/>
          <p:cNvSpPr>
            <a:spLocks noGrp="1"/>
          </p:cNvSpPr>
          <p:nvPr>
            <p:ph idx="1"/>
          </p:nvPr>
        </p:nvSpPr>
        <p:spPr>
          <a:xfrm>
            <a:off x="1981200" y="2510896"/>
            <a:ext cx="8229600" cy="3604896"/>
          </a:xfrm>
        </p:spPr>
        <p:txBody>
          <a:bodyPr>
            <a:normAutofit/>
          </a:bodyPr>
          <a:lstStyle/>
          <a:p>
            <a:pPr marL="0" indent="0">
              <a:buNone/>
            </a:pPr>
            <a:r>
              <a:rPr lang="en-GB" sz="2800" dirty="0">
                <a:solidFill>
                  <a:srgbClr val="7030A0"/>
                </a:solidFill>
                <a:latin typeface="Century Gothic" panose="020B0502020202020204" pitchFamily="34" charset="0"/>
              </a:rPr>
              <a:t>“Play is not only crucial to the way children become self-aware and the way in which they learn the rules of social behaviour, it is also fundamental to intellectual development</a:t>
            </a:r>
            <a:r>
              <a:rPr lang="en-GB" sz="2800" dirty="0" smtClean="0">
                <a:solidFill>
                  <a:srgbClr val="7030A0"/>
                </a:solidFill>
                <a:latin typeface="Century Gothic" panose="020B0502020202020204" pitchFamily="34" charset="0"/>
              </a:rPr>
              <a:t>.”</a:t>
            </a:r>
          </a:p>
          <a:p>
            <a:pPr marL="0" indent="0">
              <a:buNone/>
            </a:pPr>
            <a:endParaRPr lang="en-GB" sz="2800" dirty="0" smtClean="0">
              <a:solidFill>
                <a:srgbClr val="7030A0"/>
              </a:solidFill>
              <a:latin typeface="Century Gothic" panose="020B0502020202020204" pitchFamily="34" charset="0"/>
            </a:endParaRPr>
          </a:p>
          <a:p>
            <a:pPr marL="0" indent="0">
              <a:buNone/>
            </a:pPr>
            <a:r>
              <a:rPr lang="en-GB" sz="2800" dirty="0" smtClean="0">
                <a:solidFill>
                  <a:srgbClr val="7030A0"/>
                </a:solidFill>
                <a:latin typeface="Century Gothic" panose="020B0502020202020204" pitchFamily="34" charset="0"/>
              </a:rPr>
              <a:t> </a:t>
            </a:r>
            <a:r>
              <a:rPr lang="en-GB" sz="2800" i="1" dirty="0" smtClean="0">
                <a:solidFill>
                  <a:srgbClr val="7030A0"/>
                </a:solidFill>
                <a:latin typeface="Century Gothic" panose="020B0502020202020204" pitchFamily="34" charset="0"/>
              </a:rPr>
              <a:t>Framework </a:t>
            </a:r>
            <a:r>
              <a:rPr lang="en-GB" sz="2800" i="1" dirty="0">
                <a:solidFill>
                  <a:srgbClr val="7030A0"/>
                </a:solidFill>
                <a:latin typeface="Century Gothic" panose="020B0502020202020204" pitchFamily="34" charset="0"/>
              </a:rPr>
              <a:t>for Children’s Learning</a:t>
            </a:r>
          </a:p>
        </p:txBody>
      </p:sp>
    </p:spTree>
    <p:extLst>
      <p:ext uri="{BB962C8B-B14F-4D97-AF65-F5344CB8AC3E}">
        <p14:creationId xmlns:p14="http://schemas.microsoft.com/office/powerpoint/2010/main" val="1436367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913" y="773971"/>
            <a:ext cx="8761413" cy="1096870"/>
          </a:xfrm>
        </p:spPr>
        <p:txBody>
          <a:bodyPr>
            <a:noAutofit/>
          </a:bodyPr>
          <a:lstStyle/>
          <a:p>
            <a:r>
              <a:rPr lang="en-GB" dirty="0">
                <a:solidFill>
                  <a:schemeClr val="bg1"/>
                </a:solidFill>
                <a:latin typeface="Century Gothic" panose="020B0502020202020204" pitchFamily="34" charset="0"/>
              </a:rPr>
              <a:t>Encouraging children to be curious about the world around them</a:t>
            </a:r>
          </a:p>
        </p:txBody>
      </p:sp>
      <p:sp>
        <p:nvSpPr>
          <p:cNvPr id="3" name="Content Placeholder 2"/>
          <p:cNvSpPr>
            <a:spLocks noGrp="1"/>
          </p:cNvSpPr>
          <p:nvPr>
            <p:ph idx="1"/>
          </p:nvPr>
        </p:nvSpPr>
        <p:spPr>
          <a:xfrm>
            <a:off x="1995782" y="2614010"/>
            <a:ext cx="8825659" cy="4154652"/>
          </a:xfrm>
        </p:spPr>
        <p:txBody>
          <a:bodyPr>
            <a:normAutofit fontScale="92500" lnSpcReduction="20000"/>
          </a:bodyPr>
          <a:lstStyle/>
          <a:p>
            <a:pPr marL="0" indent="0">
              <a:buNone/>
            </a:pPr>
            <a:r>
              <a:rPr lang="en-GB" sz="2400" dirty="0">
                <a:solidFill>
                  <a:srgbClr val="0070C0"/>
                </a:solidFill>
                <a:latin typeface="Arial Rounded MT Bold" panose="020F0704030504030204" pitchFamily="34" charset="0"/>
              </a:rPr>
              <a:t>Curiosity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Exploration</a:t>
            </a:r>
          </a:p>
          <a:p>
            <a:pPr marL="0" indent="0">
              <a:buNone/>
            </a:pPr>
            <a:r>
              <a:rPr lang="en-GB" sz="2400" dirty="0">
                <a:solidFill>
                  <a:srgbClr val="0070C0"/>
                </a:solidFill>
                <a:latin typeface="Arial Rounded MT Bold" panose="020F0704030504030204" pitchFamily="34" charset="0"/>
              </a:rPr>
              <a:t>Exploration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Discovery</a:t>
            </a:r>
          </a:p>
          <a:p>
            <a:pPr marL="0" indent="0">
              <a:buNone/>
            </a:pPr>
            <a:r>
              <a:rPr lang="en-GB" sz="2400" dirty="0">
                <a:solidFill>
                  <a:srgbClr val="0070C0"/>
                </a:solidFill>
                <a:latin typeface="Arial Rounded MT Bold" panose="020F0704030504030204" pitchFamily="34" charset="0"/>
              </a:rPr>
              <a:t>Discovery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Pleasure</a:t>
            </a:r>
          </a:p>
          <a:p>
            <a:pPr marL="0" indent="0">
              <a:buNone/>
            </a:pPr>
            <a:r>
              <a:rPr lang="en-GB" sz="2400" dirty="0">
                <a:solidFill>
                  <a:srgbClr val="0070C0"/>
                </a:solidFill>
                <a:latin typeface="Arial Rounded MT Bold" panose="020F0704030504030204" pitchFamily="34" charset="0"/>
              </a:rPr>
              <a:t>Pleasure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Repetition</a:t>
            </a:r>
          </a:p>
          <a:p>
            <a:pPr marL="0" indent="0">
              <a:buNone/>
            </a:pPr>
            <a:r>
              <a:rPr lang="en-GB" sz="2400" dirty="0">
                <a:solidFill>
                  <a:srgbClr val="0070C0"/>
                </a:solidFill>
                <a:latin typeface="Arial Rounded MT Bold" panose="020F0704030504030204" pitchFamily="34" charset="0"/>
              </a:rPr>
              <a:t>Repetition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Mastery</a:t>
            </a:r>
          </a:p>
          <a:p>
            <a:pPr marL="0" indent="0">
              <a:buNone/>
            </a:pPr>
            <a:r>
              <a:rPr lang="en-GB" sz="2400" dirty="0">
                <a:solidFill>
                  <a:srgbClr val="0070C0"/>
                </a:solidFill>
                <a:latin typeface="Arial Rounded MT Bold" panose="020F0704030504030204" pitchFamily="34" charset="0"/>
              </a:rPr>
              <a:t>Mastery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New Skills</a:t>
            </a:r>
          </a:p>
          <a:p>
            <a:pPr marL="0" indent="0">
              <a:buNone/>
            </a:pPr>
            <a:r>
              <a:rPr lang="en-GB" sz="2400" dirty="0">
                <a:solidFill>
                  <a:srgbClr val="0070C0"/>
                </a:solidFill>
                <a:latin typeface="Arial Rounded MT Bold" panose="020F0704030504030204" pitchFamily="34" charset="0"/>
              </a:rPr>
              <a:t>New Skills                </a:t>
            </a:r>
            <a:r>
              <a:rPr lang="en-GB" sz="2400" dirty="0">
                <a:solidFill>
                  <a:srgbClr val="7030A0"/>
                </a:solidFill>
                <a:latin typeface="Arial Rounded MT Bold" panose="020F0704030504030204" pitchFamily="34" charset="0"/>
              </a:rPr>
              <a:t>…lead to…        </a:t>
            </a:r>
            <a:r>
              <a:rPr lang="en-GB" sz="2400" dirty="0">
                <a:solidFill>
                  <a:srgbClr val="0070C0"/>
                </a:solidFill>
                <a:latin typeface="Arial Rounded MT Bold" panose="020F0704030504030204" pitchFamily="34" charset="0"/>
              </a:rPr>
              <a:t>Confidence</a:t>
            </a:r>
          </a:p>
          <a:p>
            <a:pPr marL="0" indent="0">
              <a:buNone/>
            </a:pPr>
            <a:r>
              <a:rPr lang="en-GB" sz="2400" dirty="0">
                <a:solidFill>
                  <a:srgbClr val="0070C0"/>
                </a:solidFill>
                <a:latin typeface="Arial Rounded MT Bold" panose="020F0704030504030204" pitchFamily="34" charset="0"/>
              </a:rPr>
              <a:t>Confidence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Self esteem</a:t>
            </a:r>
          </a:p>
          <a:p>
            <a:pPr marL="0" indent="0">
              <a:buNone/>
            </a:pPr>
            <a:r>
              <a:rPr lang="en-GB" sz="2400" dirty="0">
                <a:solidFill>
                  <a:srgbClr val="0070C0"/>
                </a:solidFill>
                <a:latin typeface="Arial Rounded MT Bold" panose="020F0704030504030204" pitchFamily="34" charset="0"/>
              </a:rPr>
              <a:t>Self Esteem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Sense of Security</a:t>
            </a:r>
          </a:p>
          <a:p>
            <a:pPr marL="0" indent="0">
              <a:buNone/>
            </a:pPr>
            <a:r>
              <a:rPr lang="en-GB" sz="2400" dirty="0">
                <a:solidFill>
                  <a:srgbClr val="0070C0"/>
                </a:solidFill>
                <a:latin typeface="Arial Rounded MT Bold" panose="020F0704030504030204" pitchFamily="34" charset="0"/>
              </a:rPr>
              <a:t>Sense of Security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More Exploration</a:t>
            </a:r>
          </a:p>
        </p:txBody>
      </p:sp>
    </p:spTree>
    <p:extLst>
      <p:ext uri="{BB962C8B-B14F-4D97-AF65-F5344CB8AC3E}">
        <p14:creationId xmlns:p14="http://schemas.microsoft.com/office/powerpoint/2010/main" val="141507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AC96-30E6-425F-8FB4-1D1AD9FC6EB6}"/>
              </a:ext>
            </a:extLst>
          </p:cNvPr>
          <p:cNvSpPr>
            <a:spLocks noGrp="1"/>
          </p:cNvSpPr>
          <p:nvPr>
            <p:ph type="title"/>
          </p:nvPr>
        </p:nvSpPr>
        <p:spPr>
          <a:xfrm>
            <a:off x="1154954" y="721420"/>
            <a:ext cx="8761413" cy="1033808"/>
          </a:xfrm>
        </p:spPr>
        <p:txBody>
          <a:bodyPr/>
          <a:lstStyle/>
          <a:p>
            <a:pPr algn="ctr"/>
            <a:r>
              <a:rPr lang="en-GB" dirty="0"/>
              <a:t>Helping your child to get ready for Nursery</a:t>
            </a:r>
          </a:p>
        </p:txBody>
      </p:sp>
      <p:sp>
        <p:nvSpPr>
          <p:cNvPr id="3" name="Content Placeholder 2">
            <a:extLst>
              <a:ext uri="{FF2B5EF4-FFF2-40B4-BE49-F238E27FC236}">
                <a16:creationId xmlns:a16="http://schemas.microsoft.com/office/drawing/2014/main" id="{AFDD4EDC-24AD-4C32-9C00-F2610249933F}"/>
              </a:ext>
            </a:extLst>
          </p:cNvPr>
          <p:cNvSpPr>
            <a:spLocks noGrp="1"/>
          </p:cNvSpPr>
          <p:nvPr>
            <p:ph idx="1"/>
          </p:nvPr>
        </p:nvSpPr>
        <p:spPr>
          <a:xfrm>
            <a:off x="241738" y="2385848"/>
            <a:ext cx="11519338" cy="4340773"/>
          </a:xfrm>
        </p:spPr>
        <p:txBody>
          <a:bodyPr>
            <a:normAutofit fontScale="92500" lnSpcReduction="20000"/>
          </a:bodyPr>
          <a:lstStyle/>
          <a:p>
            <a:r>
              <a:rPr lang="en-GB" dirty="0"/>
              <a:t>Share the transition document and this presentation with your child</a:t>
            </a:r>
            <a:r>
              <a:rPr lang="en-GB" dirty="0" smtClean="0"/>
              <a:t>.</a:t>
            </a:r>
          </a:p>
          <a:p>
            <a:r>
              <a:rPr lang="en-GB" dirty="0" smtClean="0"/>
              <a:t>Please email a clear photograph of your child to the email address below so we are able to use it for their peg label in the cloak room ready for when they start. </a:t>
            </a:r>
          </a:p>
          <a:p>
            <a:pPr marL="0" indent="0">
              <a:buNone/>
            </a:pPr>
            <a:r>
              <a:rPr lang="en-GB" dirty="0"/>
              <a:t> </a:t>
            </a:r>
            <a:r>
              <a:rPr lang="en-GB" dirty="0" smtClean="0"/>
              <a:t>      Email address: </a:t>
            </a:r>
            <a:r>
              <a:rPr lang="en-GB" b="1" dirty="0" smtClean="0"/>
              <a:t>nursery@olopprimary.co.uk</a:t>
            </a:r>
            <a:endParaRPr lang="en-GB" b="1" dirty="0"/>
          </a:p>
          <a:p>
            <a:r>
              <a:rPr lang="en-GB" dirty="0"/>
              <a:t>Do the journey to school with your child in the summer holidays</a:t>
            </a:r>
          </a:p>
          <a:p>
            <a:r>
              <a:rPr lang="en-GB" dirty="0"/>
              <a:t>Share books with your child every </a:t>
            </a:r>
            <a:r>
              <a:rPr lang="en-GB" dirty="0" smtClean="0"/>
              <a:t>day and sing lots of songs and rhymes.</a:t>
            </a:r>
          </a:p>
          <a:p>
            <a:r>
              <a:rPr lang="en-GB" dirty="0" smtClean="0"/>
              <a:t>Help </a:t>
            </a:r>
            <a:r>
              <a:rPr lang="en-GB" dirty="0"/>
              <a:t>them to become independent. Teach them how to dress and undress themselves, go to the toilet and eat their food with a knife and fork</a:t>
            </a:r>
            <a:r>
              <a:rPr lang="en-GB" dirty="0" smtClean="0"/>
              <a:t>.</a:t>
            </a:r>
          </a:p>
          <a:p>
            <a:r>
              <a:rPr lang="en-GB" dirty="0" smtClean="0"/>
              <a:t>Get your child to bring in some photographs of their family, pets or a favourite holiday when they start Nursery. These photographs will go in their learning journals at school which they can look at whenever they like. These familiar pictures can help them settle into nursery and encourage them to talk about their home life. </a:t>
            </a:r>
            <a:endParaRPr lang="en-GB" dirty="0"/>
          </a:p>
          <a:p>
            <a:r>
              <a:rPr lang="en-GB" dirty="0"/>
              <a:t>Once your child is in Nursery, you will be sent a copy of the Nursery Weekly Plan. This will show you what we are learning in the coming week and has suggestions of how you can support your child at home. It is very important that you share this with your child so that they know what to expect and it gives you an opportunity to talk to your child about their learning.</a:t>
            </a:r>
          </a:p>
        </p:txBody>
      </p:sp>
    </p:spTree>
    <p:extLst>
      <p:ext uri="{BB962C8B-B14F-4D97-AF65-F5344CB8AC3E}">
        <p14:creationId xmlns:p14="http://schemas.microsoft.com/office/powerpoint/2010/main" val="234447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2E69-E712-4FA6-91EB-B8EA12683FDD}"/>
              </a:ext>
            </a:extLst>
          </p:cNvPr>
          <p:cNvSpPr>
            <a:spLocks noGrp="1"/>
          </p:cNvSpPr>
          <p:nvPr>
            <p:ph type="title"/>
          </p:nvPr>
        </p:nvSpPr>
        <p:spPr/>
        <p:txBody>
          <a:bodyPr/>
          <a:lstStyle/>
          <a:p>
            <a:pPr algn="ctr"/>
            <a:r>
              <a:rPr lang="en-GB" sz="4800" dirty="0"/>
              <a:t>Welcome</a:t>
            </a:r>
          </a:p>
        </p:txBody>
      </p:sp>
      <p:sp>
        <p:nvSpPr>
          <p:cNvPr id="3" name="Content Placeholder 2">
            <a:extLst>
              <a:ext uri="{FF2B5EF4-FFF2-40B4-BE49-F238E27FC236}">
                <a16:creationId xmlns:a16="http://schemas.microsoft.com/office/drawing/2014/main" id="{6F01A75B-AF5A-4945-AE70-64A241AEDFAB}"/>
              </a:ext>
            </a:extLst>
          </p:cNvPr>
          <p:cNvSpPr>
            <a:spLocks noGrp="1"/>
          </p:cNvSpPr>
          <p:nvPr>
            <p:ph idx="1"/>
          </p:nvPr>
        </p:nvSpPr>
        <p:spPr>
          <a:xfrm>
            <a:off x="493986" y="2417379"/>
            <a:ext cx="11235559" cy="4330261"/>
          </a:xfrm>
        </p:spPr>
        <p:txBody>
          <a:bodyPr>
            <a:normAutofit fontScale="92500" lnSpcReduction="10000"/>
          </a:bodyPr>
          <a:lstStyle/>
          <a:p>
            <a:pPr marL="0" indent="0">
              <a:buNone/>
            </a:pPr>
            <a:r>
              <a:rPr lang="en-GB" dirty="0"/>
              <a:t>Dear Parents, Carers and children,</a:t>
            </a:r>
          </a:p>
          <a:p>
            <a:pPr marL="0" indent="0">
              <a:buNone/>
            </a:pPr>
            <a:r>
              <a:rPr lang="en-GB" dirty="0"/>
              <a:t>A huge welcome to Our Lady of Peace Nursery Class!</a:t>
            </a:r>
          </a:p>
          <a:p>
            <a:pPr marL="0" indent="0">
              <a:buNone/>
            </a:pPr>
            <a:r>
              <a:rPr lang="en-GB" dirty="0"/>
              <a:t>Some children and their families will be familiar with the school after siblings attending Nursery, some parents and carers will have attended the school as a child, and some of you will be completely new to us.</a:t>
            </a:r>
          </a:p>
          <a:p>
            <a:pPr marL="0" indent="0">
              <a:buNone/>
            </a:pPr>
            <a:r>
              <a:rPr lang="en-GB" dirty="0"/>
              <a:t>This presentation is full of information that will benefit everyone. You will have already received a transition booklet which is full of photographs and information for you to share with your child/children, and we hope that alongside this presentation, it gives you a good idea of what to expect in September.</a:t>
            </a:r>
          </a:p>
          <a:p>
            <a:pPr marL="0" indent="0">
              <a:buNone/>
            </a:pPr>
            <a:r>
              <a:rPr lang="en-GB" dirty="0"/>
              <a:t>We have been going through some unprecedented times but please be reassured that we have planned the start of the new school year to meet the emotional as well as academic needs of the children. We look forward to meeting you all in September.</a:t>
            </a:r>
          </a:p>
          <a:p>
            <a:pPr marL="0" indent="0">
              <a:buNone/>
            </a:pPr>
            <a:r>
              <a:rPr lang="en-GB" dirty="0"/>
              <a:t>We wish you a happy and safe summer.</a:t>
            </a:r>
          </a:p>
          <a:p>
            <a:pPr marL="0" indent="0">
              <a:buNone/>
            </a:pPr>
            <a:r>
              <a:rPr lang="en-GB" dirty="0"/>
              <a:t>Kind regards</a:t>
            </a:r>
          </a:p>
          <a:p>
            <a:pPr marL="0" indent="0">
              <a:buNone/>
            </a:pPr>
            <a:r>
              <a:rPr lang="en-GB" dirty="0"/>
              <a:t>Miss Drahota</a:t>
            </a:r>
          </a:p>
        </p:txBody>
      </p:sp>
    </p:spTree>
    <p:extLst>
      <p:ext uri="{BB962C8B-B14F-4D97-AF65-F5344CB8AC3E}">
        <p14:creationId xmlns:p14="http://schemas.microsoft.com/office/powerpoint/2010/main" val="381329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7B1A-F2E8-4C48-A409-7FE7762A6DB3}"/>
              </a:ext>
            </a:extLst>
          </p:cNvPr>
          <p:cNvSpPr>
            <a:spLocks noGrp="1"/>
          </p:cNvSpPr>
          <p:nvPr>
            <p:ph type="title"/>
          </p:nvPr>
        </p:nvSpPr>
        <p:spPr/>
        <p:txBody>
          <a:bodyPr/>
          <a:lstStyle/>
          <a:p>
            <a:pPr algn="ctr"/>
            <a:r>
              <a:rPr lang="en-GB" sz="4800" dirty="0"/>
              <a:t>Transition Days</a:t>
            </a:r>
          </a:p>
        </p:txBody>
      </p:sp>
      <p:sp>
        <p:nvSpPr>
          <p:cNvPr id="3" name="Content Placeholder 2">
            <a:extLst>
              <a:ext uri="{FF2B5EF4-FFF2-40B4-BE49-F238E27FC236}">
                <a16:creationId xmlns:a16="http://schemas.microsoft.com/office/drawing/2014/main" id="{ED24CC4D-3F9D-419C-8A16-6E555F7B064F}"/>
              </a:ext>
            </a:extLst>
          </p:cNvPr>
          <p:cNvSpPr>
            <a:spLocks noGrp="1"/>
          </p:cNvSpPr>
          <p:nvPr>
            <p:ph idx="1"/>
          </p:nvPr>
        </p:nvSpPr>
        <p:spPr>
          <a:xfrm>
            <a:off x="877022" y="2349939"/>
            <a:ext cx="10437956" cy="4330261"/>
          </a:xfrm>
        </p:spPr>
        <p:txBody>
          <a:bodyPr>
            <a:normAutofit fontScale="85000" lnSpcReduction="20000"/>
          </a:bodyPr>
          <a:lstStyle/>
          <a:p>
            <a:pPr marL="0" indent="0">
              <a:buNone/>
            </a:pPr>
            <a:r>
              <a:rPr lang="en-GB" dirty="0"/>
              <a:t>Please check your letter from our admissions office regarding your child’s transition day.</a:t>
            </a:r>
          </a:p>
          <a:p>
            <a:pPr marL="0" indent="0">
              <a:buNone/>
            </a:pPr>
            <a:r>
              <a:rPr lang="en-GB" dirty="0"/>
              <a:t>We will be welcoming small groups of children to attend on </a:t>
            </a:r>
            <a:r>
              <a:rPr lang="en-GB" b="1" dirty="0"/>
              <a:t>one</a:t>
            </a:r>
            <a:r>
              <a:rPr lang="en-GB" dirty="0"/>
              <a:t> of the three dates below:</a:t>
            </a:r>
          </a:p>
          <a:p>
            <a:pPr marL="0" indent="0">
              <a:buNone/>
            </a:pPr>
            <a:r>
              <a:rPr lang="en-GB" b="1" dirty="0">
                <a:solidFill>
                  <a:srgbClr val="7030A0"/>
                </a:solidFill>
              </a:rPr>
              <a:t>Wednesday 2</a:t>
            </a:r>
            <a:r>
              <a:rPr lang="en-GB" b="1" baseline="30000" dirty="0">
                <a:solidFill>
                  <a:srgbClr val="7030A0"/>
                </a:solidFill>
              </a:rPr>
              <a:t>nd</a:t>
            </a:r>
            <a:r>
              <a:rPr lang="en-GB" b="1" dirty="0">
                <a:solidFill>
                  <a:srgbClr val="7030A0"/>
                </a:solidFill>
              </a:rPr>
              <a:t> September </a:t>
            </a:r>
          </a:p>
          <a:p>
            <a:pPr marL="0" indent="0">
              <a:buNone/>
            </a:pPr>
            <a:r>
              <a:rPr lang="en-GB" b="1" dirty="0">
                <a:solidFill>
                  <a:srgbClr val="7030A0"/>
                </a:solidFill>
              </a:rPr>
              <a:t>Thursday 3</a:t>
            </a:r>
            <a:r>
              <a:rPr lang="en-GB" b="1" baseline="30000" dirty="0">
                <a:solidFill>
                  <a:srgbClr val="7030A0"/>
                </a:solidFill>
              </a:rPr>
              <a:t>rd</a:t>
            </a:r>
            <a:r>
              <a:rPr lang="en-GB" b="1" dirty="0">
                <a:solidFill>
                  <a:srgbClr val="7030A0"/>
                </a:solidFill>
              </a:rPr>
              <a:t> September</a:t>
            </a:r>
          </a:p>
          <a:p>
            <a:pPr marL="0" indent="0">
              <a:buNone/>
            </a:pPr>
            <a:r>
              <a:rPr lang="en-GB" b="1" dirty="0">
                <a:solidFill>
                  <a:srgbClr val="7030A0"/>
                </a:solidFill>
              </a:rPr>
              <a:t>Friday 4</a:t>
            </a:r>
            <a:r>
              <a:rPr lang="en-GB" b="1" baseline="30000" dirty="0">
                <a:solidFill>
                  <a:srgbClr val="7030A0"/>
                </a:solidFill>
              </a:rPr>
              <a:t>th</a:t>
            </a:r>
            <a:r>
              <a:rPr lang="en-GB" b="1" dirty="0">
                <a:solidFill>
                  <a:srgbClr val="7030A0"/>
                </a:solidFill>
              </a:rPr>
              <a:t> September</a:t>
            </a:r>
          </a:p>
          <a:p>
            <a:pPr marL="0" indent="0">
              <a:buNone/>
            </a:pPr>
            <a:r>
              <a:rPr lang="en-GB" dirty="0"/>
              <a:t>The timings of the day will be:</a:t>
            </a:r>
          </a:p>
          <a:p>
            <a:pPr marL="0" indent="0">
              <a:buNone/>
            </a:pPr>
            <a:r>
              <a:rPr lang="en-GB" b="1" dirty="0">
                <a:solidFill>
                  <a:srgbClr val="7030A0"/>
                </a:solidFill>
                <a:highlight>
                  <a:srgbClr val="FFFF00"/>
                </a:highlight>
              </a:rPr>
              <a:t>08.45am – 10.45am or 12.15pm – 2.15pm depending on which day you will be attending.</a:t>
            </a:r>
            <a:endParaRPr lang="en-GB" b="1" dirty="0">
              <a:solidFill>
                <a:srgbClr val="7030A0"/>
              </a:solidFill>
            </a:endParaRPr>
          </a:p>
          <a:p>
            <a:pPr marL="0" indent="0">
              <a:buNone/>
            </a:pPr>
            <a:r>
              <a:rPr lang="en-GB" b="1" dirty="0"/>
              <a:t>YOUR CHILD ONLY ATTENDS ONE OF THESE DAYS AS STATED IN YOUR LETTER.</a:t>
            </a:r>
          </a:p>
          <a:p>
            <a:pPr marL="0" indent="0">
              <a:buNone/>
            </a:pPr>
            <a:endParaRPr lang="en-GB" b="1" dirty="0"/>
          </a:p>
          <a:p>
            <a:pPr marL="0" indent="0">
              <a:buNone/>
            </a:pPr>
            <a:r>
              <a:rPr lang="en-GB" b="1" u="sng" dirty="0"/>
              <a:t>All morning only </a:t>
            </a:r>
            <a:r>
              <a:rPr lang="en-GB" b="1" dirty="0"/>
              <a:t>children start full time on Monday 7</a:t>
            </a:r>
            <a:r>
              <a:rPr lang="en-GB" b="1" baseline="30000" dirty="0"/>
              <a:t>th</a:t>
            </a:r>
            <a:r>
              <a:rPr lang="en-GB" b="1" dirty="0"/>
              <a:t> September – </a:t>
            </a:r>
            <a:r>
              <a:rPr lang="en-GB" b="1" dirty="0">
                <a:highlight>
                  <a:srgbClr val="FFFF00"/>
                </a:highlight>
              </a:rPr>
              <a:t>08.45am to 11.45am</a:t>
            </a:r>
          </a:p>
          <a:p>
            <a:pPr marL="0" indent="0">
              <a:buNone/>
            </a:pPr>
            <a:r>
              <a:rPr lang="en-GB" b="1" u="sng" dirty="0"/>
              <a:t>All afternoon only </a:t>
            </a:r>
            <a:r>
              <a:rPr lang="en-GB" b="1" dirty="0"/>
              <a:t>children start full time on Monday 7</a:t>
            </a:r>
            <a:r>
              <a:rPr lang="en-GB" b="1" baseline="30000" dirty="0"/>
              <a:t>th</a:t>
            </a:r>
            <a:r>
              <a:rPr lang="en-GB" b="1" dirty="0"/>
              <a:t> September – </a:t>
            </a:r>
            <a:r>
              <a:rPr lang="en-GB" b="1" dirty="0">
                <a:highlight>
                  <a:srgbClr val="FFFF00"/>
                </a:highlight>
              </a:rPr>
              <a:t>12.15pm to 3.15pm</a:t>
            </a:r>
          </a:p>
          <a:p>
            <a:pPr marL="0" indent="0">
              <a:buNone/>
            </a:pPr>
            <a:r>
              <a:rPr lang="en-GB" b="1" u="sng" dirty="0"/>
              <a:t>Full time children </a:t>
            </a:r>
            <a:r>
              <a:rPr lang="en-GB" b="1" dirty="0"/>
              <a:t>will be allocated a specific start date during the week beginning 7</a:t>
            </a:r>
            <a:r>
              <a:rPr lang="en-GB" b="1" baseline="30000" dirty="0"/>
              <a:t>th</a:t>
            </a:r>
            <a:r>
              <a:rPr lang="en-GB" b="1" dirty="0"/>
              <a:t> September. Please check your letter stating your child’s start date. They will be attending school from </a:t>
            </a:r>
            <a:r>
              <a:rPr lang="en-GB" b="1" dirty="0">
                <a:highlight>
                  <a:srgbClr val="FFFF00"/>
                </a:highlight>
              </a:rPr>
              <a:t>8.45am to 2.45pm or 3.15pm depending on your agreed finishing time. </a:t>
            </a:r>
          </a:p>
        </p:txBody>
      </p:sp>
    </p:spTree>
    <p:extLst>
      <p:ext uri="{BB962C8B-B14F-4D97-AF65-F5344CB8AC3E}">
        <p14:creationId xmlns:p14="http://schemas.microsoft.com/office/powerpoint/2010/main" val="190403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1FF2-5ED6-42FD-BAEF-F62AAC3575BE}"/>
              </a:ext>
            </a:extLst>
          </p:cNvPr>
          <p:cNvSpPr>
            <a:spLocks noGrp="1"/>
          </p:cNvSpPr>
          <p:nvPr>
            <p:ph type="title"/>
          </p:nvPr>
        </p:nvSpPr>
        <p:spPr/>
        <p:txBody>
          <a:bodyPr/>
          <a:lstStyle/>
          <a:p>
            <a:pPr algn="ctr"/>
            <a:r>
              <a:rPr lang="en-GB" dirty="0"/>
              <a:t>Meet the Senior Leadership Team</a:t>
            </a:r>
          </a:p>
        </p:txBody>
      </p:sp>
      <p:sp>
        <p:nvSpPr>
          <p:cNvPr id="4" name="TextBox 3">
            <a:extLst>
              <a:ext uri="{FF2B5EF4-FFF2-40B4-BE49-F238E27FC236}">
                <a16:creationId xmlns:a16="http://schemas.microsoft.com/office/drawing/2014/main" id="{19A59246-81DC-4140-A136-F6BA85096253}"/>
              </a:ext>
            </a:extLst>
          </p:cNvPr>
          <p:cNvSpPr txBox="1"/>
          <p:nvPr/>
        </p:nvSpPr>
        <p:spPr>
          <a:xfrm>
            <a:off x="248478" y="3853007"/>
            <a:ext cx="1872290"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Mrs Holden</a:t>
            </a:r>
          </a:p>
          <a:p>
            <a:pPr algn="ctr"/>
            <a:r>
              <a:rPr lang="en-GB" sz="1400" dirty="0"/>
              <a:t>Head Teacher</a:t>
            </a:r>
          </a:p>
        </p:txBody>
      </p:sp>
      <p:sp>
        <p:nvSpPr>
          <p:cNvPr id="5" name="TextBox 4">
            <a:extLst>
              <a:ext uri="{FF2B5EF4-FFF2-40B4-BE49-F238E27FC236}">
                <a16:creationId xmlns:a16="http://schemas.microsoft.com/office/drawing/2014/main" id="{D6DAA2EE-D942-476B-B291-577A6A58C921}"/>
              </a:ext>
            </a:extLst>
          </p:cNvPr>
          <p:cNvSpPr txBox="1"/>
          <p:nvPr/>
        </p:nvSpPr>
        <p:spPr>
          <a:xfrm>
            <a:off x="4892630" y="3859822"/>
            <a:ext cx="2081893" cy="73866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Mrs Sidhu</a:t>
            </a:r>
          </a:p>
          <a:p>
            <a:pPr algn="ctr"/>
            <a:r>
              <a:rPr lang="en-GB" sz="1400" dirty="0"/>
              <a:t>Acting Deputy Head Teacher</a:t>
            </a:r>
          </a:p>
        </p:txBody>
      </p:sp>
      <p:sp>
        <p:nvSpPr>
          <p:cNvPr id="7" name="TextBox 6">
            <a:extLst>
              <a:ext uri="{FF2B5EF4-FFF2-40B4-BE49-F238E27FC236}">
                <a16:creationId xmlns:a16="http://schemas.microsoft.com/office/drawing/2014/main" id="{5D00AF24-69D0-497A-8C78-0DED1D941E17}"/>
              </a:ext>
            </a:extLst>
          </p:cNvPr>
          <p:cNvSpPr txBox="1"/>
          <p:nvPr/>
        </p:nvSpPr>
        <p:spPr>
          <a:xfrm>
            <a:off x="6800679" y="6046019"/>
            <a:ext cx="3475239"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Mrs Clark</a:t>
            </a:r>
          </a:p>
          <a:p>
            <a:pPr algn="ctr"/>
            <a:r>
              <a:rPr lang="en-GB" sz="1400" dirty="0"/>
              <a:t>Assistant Head Teacher of Early Years</a:t>
            </a:r>
          </a:p>
        </p:txBody>
      </p:sp>
      <p:sp>
        <p:nvSpPr>
          <p:cNvPr id="8" name="TextBox 7">
            <a:extLst>
              <a:ext uri="{FF2B5EF4-FFF2-40B4-BE49-F238E27FC236}">
                <a16:creationId xmlns:a16="http://schemas.microsoft.com/office/drawing/2014/main" id="{7E11DA16-28E1-4C23-A2B3-9EBADD13EB54}"/>
              </a:ext>
            </a:extLst>
          </p:cNvPr>
          <p:cNvSpPr txBox="1"/>
          <p:nvPr/>
        </p:nvSpPr>
        <p:spPr>
          <a:xfrm>
            <a:off x="1946710" y="6073848"/>
            <a:ext cx="2894176"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 Head</a:t>
            </a:r>
          </a:p>
          <a:p>
            <a:pPr algn="ctr"/>
            <a:r>
              <a:rPr lang="en-GB" sz="1400" dirty="0"/>
              <a:t>Assistant Head Teacher</a:t>
            </a:r>
          </a:p>
        </p:txBody>
      </p:sp>
      <p:sp>
        <p:nvSpPr>
          <p:cNvPr id="9" name="TextBox 8">
            <a:extLst>
              <a:ext uri="{FF2B5EF4-FFF2-40B4-BE49-F238E27FC236}">
                <a16:creationId xmlns:a16="http://schemas.microsoft.com/office/drawing/2014/main" id="{322E45C1-8443-41D3-A023-C9FBE88CBBAE}"/>
              </a:ext>
            </a:extLst>
          </p:cNvPr>
          <p:cNvSpPr txBox="1"/>
          <p:nvPr/>
        </p:nvSpPr>
        <p:spPr>
          <a:xfrm>
            <a:off x="9646868" y="3869241"/>
            <a:ext cx="2399234"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Mrs </a:t>
            </a:r>
            <a:r>
              <a:rPr lang="en-GB" sz="1400" dirty="0" err="1"/>
              <a:t>Shoard</a:t>
            </a:r>
            <a:endParaRPr lang="en-GB" sz="1400" dirty="0"/>
          </a:p>
          <a:p>
            <a:pPr algn="ctr"/>
            <a:r>
              <a:rPr lang="en-GB" sz="1400" dirty="0"/>
              <a:t>School Business Manager</a:t>
            </a:r>
          </a:p>
        </p:txBody>
      </p:sp>
      <p:sp>
        <p:nvSpPr>
          <p:cNvPr id="11" name="TextBox 10">
            <a:extLst>
              <a:ext uri="{FF2B5EF4-FFF2-40B4-BE49-F238E27FC236}">
                <a16:creationId xmlns:a16="http://schemas.microsoft.com/office/drawing/2014/main" id="{05875B5B-46B6-4C93-B7F6-DF8E208D47D6}"/>
              </a:ext>
            </a:extLst>
          </p:cNvPr>
          <p:cNvSpPr txBox="1"/>
          <p:nvPr/>
        </p:nvSpPr>
        <p:spPr>
          <a:xfrm>
            <a:off x="330690" y="1690029"/>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2" name="TextBox 11">
            <a:extLst>
              <a:ext uri="{FF2B5EF4-FFF2-40B4-BE49-F238E27FC236}">
                <a16:creationId xmlns:a16="http://schemas.microsoft.com/office/drawing/2014/main" id="{CB360D7F-DB7A-4229-BAE9-7F24CD218AB3}"/>
              </a:ext>
            </a:extLst>
          </p:cNvPr>
          <p:cNvSpPr txBox="1"/>
          <p:nvPr/>
        </p:nvSpPr>
        <p:spPr>
          <a:xfrm>
            <a:off x="5066472" y="1739386"/>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3" name="TextBox 12">
            <a:extLst>
              <a:ext uri="{FF2B5EF4-FFF2-40B4-BE49-F238E27FC236}">
                <a16:creationId xmlns:a16="http://schemas.microsoft.com/office/drawing/2014/main" id="{A4867DF6-316C-4F6D-8521-3573EF6E2840}"/>
              </a:ext>
            </a:extLst>
          </p:cNvPr>
          <p:cNvSpPr txBox="1"/>
          <p:nvPr/>
        </p:nvSpPr>
        <p:spPr>
          <a:xfrm>
            <a:off x="10008917" y="1679427"/>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4" name="TextBox 13">
            <a:extLst>
              <a:ext uri="{FF2B5EF4-FFF2-40B4-BE49-F238E27FC236}">
                <a16:creationId xmlns:a16="http://schemas.microsoft.com/office/drawing/2014/main" id="{272FFBEC-8475-4E44-A74A-F26C9899E711}"/>
              </a:ext>
            </a:extLst>
          </p:cNvPr>
          <p:cNvSpPr txBox="1"/>
          <p:nvPr/>
        </p:nvSpPr>
        <p:spPr>
          <a:xfrm>
            <a:off x="2639595" y="3901473"/>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5" name="TextBox 14">
            <a:extLst>
              <a:ext uri="{FF2B5EF4-FFF2-40B4-BE49-F238E27FC236}">
                <a16:creationId xmlns:a16="http://schemas.microsoft.com/office/drawing/2014/main" id="{5FA6C2CB-ED33-4F9F-A043-399A8B729865}"/>
              </a:ext>
            </a:extLst>
          </p:cNvPr>
          <p:cNvSpPr txBox="1"/>
          <p:nvPr/>
        </p:nvSpPr>
        <p:spPr>
          <a:xfrm>
            <a:off x="7658417" y="3901473"/>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pic>
        <p:nvPicPr>
          <p:cNvPr id="16" name="Picture 15">
            <a:extLst>
              <a:ext uri="{FF2B5EF4-FFF2-40B4-BE49-F238E27FC236}">
                <a16:creationId xmlns:a16="http://schemas.microsoft.com/office/drawing/2014/main" id="{34167C73-273F-40F2-8477-57531E3763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52166" y="4017985"/>
            <a:ext cx="1546708" cy="1798299"/>
          </a:xfrm>
          <a:prstGeom prst="rect">
            <a:avLst/>
          </a:prstGeom>
          <a:noFill/>
          <a:ln>
            <a:noFill/>
          </a:ln>
        </p:spPr>
      </p:pic>
      <p:pic>
        <p:nvPicPr>
          <p:cNvPr id="3" name="Picture 2">
            <a:extLst>
              <a:ext uri="{FF2B5EF4-FFF2-40B4-BE49-F238E27FC236}">
                <a16:creationId xmlns:a16="http://schemas.microsoft.com/office/drawing/2014/main" id="{03AAE95D-F7D3-40A1-A816-DCA76B7F4708}"/>
              </a:ext>
            </a:extLst>
          </p:cNvPr>
          <p:cNvPicPr>
            <a:picLocks noChangeAspect="1"/>
          </p:cNvPicPr>
          <p:nvPr/>
        </p:nvPicPr>
        <p:blipFill>
          <a:blip r:embed="rId3"/>
          <a:stretch>
            <a:fillRect/>
          </a:stretch>
        </p:blipFill>
        <p:spPr>
          <a:xfrm>
            <a:off x="5154948" y="1795984"/>
            <a:ext cx="1538123" cy="2031325"/>
          </a:xfrm>
          <a:prstGeom prst="rect">
            <a:avLst/>
          </a:prstGeom>
        </p:spPr>
      </p:pic>
      <p:pic>
        <p:nvPicPr>
          <p:cNvPr id="18" name="Picture 17">
            <a:extLst>
              <a:ext uri="{FF2B5EF4-FFF2-40B4-BE49-F238E27FC236}">
                <a16:creationId xmlns:a16="http://schemas.microsoft.com/office/drawing/2014/main" id="{4FA72A1D-1EDD-466E-BD7D-1FA42D77045A}"/>
              </a:ext>
            </a:extLst>
          </p:cNvPr>
          <p:cNvPicPr>
            <a:picLocks noChangeAspect="1"/>
          </p:cNvPicPr>
          <p:nvPr/>
        </p:nvPicPr>
        <p:blipFill>
          <a:blip r:embed="rId4"/>
          <a:stretch>
            <a:fillRect/>
          </a:stretch>
        </p:blipFill>
        <p:spPr>
          <a:xfrm>
            <a:off x="389782" y="1821682"/>
            <a:ext cx="1616022" cy="1825078"/>
          </a:xfrm>
          <a:prstGeom prst="rect">
            <a:avLst/>
          </a:prstGeom>
        </p:spPr>
      </p:pic>
      <p:pic>
        <p:nvPicPr>
          <p:cNvPr id="19" name="Picture 18">
            <a:extLst>
              <a:ext uri="{FF2B5EF4-FFF2-40B4-BE49-F238E27FC236}">
                <a16:creationId xmlns:a16="http://schemas.microsoft.com/office/drawing/2014/main" id="{C28E9647-5DBC-4D72-9B55-B2A80EA7DAB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06418" y="4300964"/>
            <a:ext cx="1914813" cy="1251924"/>
          </a:xfrm>
          <a:prstGeom prst="rect">
            <a:avLst/>
          </a:prstGeom>
          <a:noFill/>
          <a:ln>
            <a:noFill/>
          </a:ln>
        </p:spPr>
      </p:pic>
      <p:pic>
        <p:nvPicPr>
          <p:cNvPr id="20" name="Picture 19">
            <a:extLst>
              <a:ext uri="{FF2B5EF4-FFF2-40B4-BE49-F238E27FC236}">
                <a16:creationId xmlns:a16="http://schemas.microsoft.com/office/drawing/2014/main" id="{E515D087-ADFD-481D-A100-D9A3B19B08F3}"/>
              </a:ext>
            </a:extLst>
          </p:cNvPr>
          <p:cNvPicPr>
            <a:picLocks noChangeAspect="1"/>
          </p:cNvPicPr>
          <p:nvPr/>
        </p:nvPicPr>
        <p:blipFill>
          <a:blip r:embed="rId6"/>
          <a:stretch>
            <a:fillRect/>
          </a:stretch>
        </p:blipFill>
        <p:spPr>
          <a:xfrm>
            <a:off x="10066095" y="1921659"/>
            <a:ext cx="1619850" cy="1546859"/>
          </a:xfrm>
          <a:prstGeom prst="rect">
            <a:avLst/>
          </a:prstGeom>
        </p:spPr>
      </p:pic>
    </p:spTree>
    <p:extLst>
      <p:ext uri="{BB962C8B-B14F-4D97-AF65-F5344CB8AC3E}">
        <p14:creationId xmlns:p14="http://schemas.microsoft.com/office/powerpoint/2010/main" val="187484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4CBB1C-4478-45BD-8374-B7D916D6AA5A}"/>
              </a:ext>
            </a:extLst>
          </p:cNvPr>
          <p:cNvSpPr>
            <a:spLocks noGrp="1"/>
          </p:cNvSpPr>
          <p:nvPr>
            <p:ph type="title"/>
          </p:nvPr>
        </p:nvSpPr>
        <p:spPr/>
        <p:txBody>
          <a:bodyPr/>
          <a:lstStyle/>
          <a:p>
            <a:pPr algn="ctr"/>
            <a:r>
              <a:rPr lang="en-GB" dirty="0"/>
              <a:t>Meet the Teachers – St Nicholas Class</a:t>
            </a:r>
          </a:p>
        </p:txBody>
      </p:sp>
      <p:sp>
        <p:nvSpPr>
          <p:cNvPr id="7" name="TextBox 6">
            <a:extLst>
              <a:ext uri="{FF2B5EF4-FFF2-40B4-BE49-F238E27FC236}">
                <a16:creationId xmlns:a16="http://schemas.microsoft.com/office/drawing/2014/main" id="{F1B2DC3E-C9ED-40B2-87A0-604B9A008391}"/>
              </a:ext>
            </a:extLst>
          </p:cNvPr>
          <p:cNvSpPr txBox="1"/>
          <p:nvPr/>
        </p:nvSpPr>
        <p:spPr>
          <a:xfrm>
            <a:off x="881239" y="2310290"/>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9" name="TextBox 8">
            <a:extLst>
              <a:ext uri="{FF2B5EF4-FFF2-40B4-BE49-F238E27FC236}">
                <a16:creationId xmlns:a16="http://schemas.microsoft.com/office/drawing/2014/main" id="{09D4A3FB-C700-4B0C-8A3D-2C8769083A77}"/>
              </a:ext>
            </a:extLst>
          </p:cNvPr>
          <p:cNvSpPr txBox="1"/>
          <p:nvPr/>
        </p:nvSpPr>
        <p:spPr>
          <a:xfrm>
            <a:off x="607528" y="4547710"/>
            <a:ext cx="2281631" cy="175432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My name is Miss Drahota and I am the Nursery Teacher. I can’t wait to meet you all!</a:t>
            </a:r>
          </a:p>
        </p:txBody>
      </p:sp>
      <p:sp>
        <p:nvSpPr>
          <p:cNvPr id="11" name="TextBox 10">
            <a:extLst>
              <a:ext uri="{FF2B5EF4-FFF2-40B4-BE49-F238E27FC236}">
                <a16:creationId xmlns:a16="http://schemas.microsoft.com/office/drawing/2014/main" id="{491BAC37-2611-4D85-8332-AC6F1A03A2EC}"/>
              </a:ext>
            </a:extLst>
          </p:cNvPr>
          <p:cNvSpPr txBox="1"/>
          <p:nvPr/>
        </p:nvSpPr>
        <p:spPr>
          <a:xfrm>
            <a:off x="4219071" y="2332057"/>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2" name="TextBox 11">
            <a:extLst>
              <a:ext uri="{FF2B5EF4-FFF2-40B4-BE49-F238E27FC236}">
                <a16:creationId xmlns:a16="http://schemas.microsoft.com/office/drawing/2014/main" id="{2D6D8DA2-3BD1-45FB-8C1C-0BED7782A568}"/>
              </a:ext>
            </a:extLst>
          </p:cNvPr>
          <p:cNvSpPr txBox="1"/>
          <p:nvPr/>
        </p:nvSpPr>
        <p:spPr>
          <a:xfrm>
            <a:off x="3859322" y="4511921"/>
            <a:ext cx="2453706"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My name is Miss McClean and I am the teaching assistant in St Nicholas Class. Welcome to our class.</a:t>
            </a:r>
          </a:p>
        </p:txBody>
      </p:sp>
      <p:sp>
        <p:nvSpPr>
          <p:cNvPr id="13" name="TextBox 12">
            <a:extLst>
              <a:ext uri="{FF2B5EF4-FFF2-40B4-BE49-F238E27FC236}">
                <a16:creationId xmlns:a16="http://schemas.microsoft.com/office/drawing/2014/main" id="{3D5B5F69-6E1A-4424-85A3-578A7EEB4168}"/>
              </a:ext>
            </a:extLst>
          </p:cNvPr>
          <p:cNvSpPr txBox="1"/>
          <p:nvPr/>
        </p:nvSpPr>
        <p:spPr>
          <a:xfrm>
            <a:off x="7256726" y="2332056"/>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5" name="TextBox 14">
            <a:extLst>
              <a:ext uri="{FF2B5EF4-FFF2-40B4-BE49-F238E27FC236}">
                <a16:creationId xmlns:a16="http://schemas.microsoft.com/office/drawing/2014/main" id="{11A0F77F-F0AF-4251-B325-27AE5497AD05}"/>
              </a:ext>
            </a:extLst>
          </p:cNvPr>
          <p:cNvSpPr txBox="1"/>
          <p:nvPr/>
        </p:nvSpPr>
        <p:spPr>
          <a:xfrm>
            <a:off x="9767230" y="4373422"/>
            <a:ext cx="2281631" cy="230832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My name is Mrs Featherstone and I am the teaching assistant in Nursery in the afternoons. I am looking forward to getting to know you!</a:t>
            </a:r>
          </a:p>
        </p:txBody>
      </p:sp>
      <p:sp>
        <p:nvSpPr>
          <p:cNvPr id="16" name="TextBox 15">
            <a:extLst>
              <a:ext uri="{FF2B5EF4-FFF2-40B4-BE49-F238E27FC236}">
                <a16:creationId xmlns:a16="http://schemas.microsoft.com/office/drawing/2014/main" id="{ABE2BFEE-D3D6-42BD-A5F5-D77C8E90ED04}"/>
              </a:ext>
            </a:extLst>
          </p:cNvPr>
          <p:cNvSpPr txBox="1"/>
          <p:nvPr/>
        </p:nvSpPr>
        <p:spPr>
          <a:xfrm>
            <a:off x="6983015" y="4501531"/>
            <a:ext cx="2281631"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My name is </a:t>
            </a:r>
            <a:r>
              <a:rPr lang="en-GB" dirty="0" smtClean="0"/>
              <a:t>Mrs Butler and </a:t>
            </a:r>
            <a:r>
              <a:rPr lang="en-GB" dirty="0"/>
              <a:t>I am the teaching assistant in St Nicholas Class. Welcome to our school. </a:t>
            </a:r>
          </a:p>
        </p:txBody>
      </p:sp>
      <p:sp>
        <p:nvSpPr>
          <p:cNvPr id="17" name="TextBox 16">
            <a:extLst>
              <a:ext uri="{FF2B5EF4-FFF2-40B4-BE49-F238E27FC236}">
                <a16:creationId xmlns:a16="http://schemas.microsoft.com/office/drawing/2014/main" id="{EB931E95-C251-4277-B6D7-FA1833E48EA5}"/>
              </a:ext>
            </a:extLst>
          </p:cNvPr>
          <p:cNvSpPr txBox="1"/>
          <p:nvPr/>
        </p:nvSpPr>
        <p:spPr>
          <a:xfrm>
            <a:off x="10040941" y="2189622"/>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pic>
        <p:nvPicPr>
          <p:cNvPr id="2" name="Picture 1">
            <a:extLst>
              <a:ext uri="{FF2B5EF4-FFF2-40B4-BE49-F238E27FC236}">
                <a16:creationId xmlns:a16="http://schemas.microsoft.com/office/drawing/2014/main" id="{7B5A627F-D5FD-41EB-A083-E1EF6F0C0577}"/>
              </a:ext>
            </a:extLst>
          </p:cNvPr>
          <p:cNvPicPr>
            <a:picLocks noChangeAspect="1"/>
          </p:cNvPicPr>
          <p:nvPr/>
        </p:nvPicPr>
        <p:blipFill>
          <a:blip r:embed="rId2"/>
          <a:stretch>
            <a:fillRect/>
          </a:stretch>
        </p:blipFill>
        <p:spPr>
          <a:xfrm>
            <a:off x="1007432" y="2363461"/>
            <a:ext cx="1481820" cy="1924981"/>
          </a:xfrm>
          <a:prstGeom prst="rect">
            <a:avLst/>
          </a:prstGeom>
        </p:spPr>
      </p:pic>
      <p:pic>
        <p:nvPicPr>
          <p:cNvPr id="3" name="Picture 2"/>
          <p:cNvPicPr>
            <a:picLocks noChangeAspect="1"/>
          </p:cNvPicPr>
          <p:nvPr/>
        </p:nvPicPr>
        <p:blipFill>
          <a:blip r:embed="rId3"/>
          <a:stretch>
            <a:fillRect/>
          </a:stretch>
        </p:blipFill>
        <p:spPr>
          <a:xfrm>
            <a:off x="4396601" y="2411738"/>
            <a:ext cx="1379145" cy="1871960"/>
          </a:xfrm>
          <a:prstGeom prst="rect">
            <a:avLst/>
          </a:prstGeom>
        </p:spPr>
      </p:pic>
      <p:pic>
        <p:nvPicPr>
          <p:cNvPr id="5" name="Picture 4"/>
          <p:cNvPicPr>
            <a:picLocks noChangeAspect="1"/>
          </p:cNvPicPr>
          <p:nvPr/>
        </p:nvPicPr>
        <p:blipFill>
          <a:blip r:embed="rId4"/>
          <a:stretch>
            <a:fillRect/>
          </a:stretch>
        </p:blipFill>
        <p:spPr>
          <a:xfrm>
            <a:off x="10091054" y="2397712"/>
            <a:ext cx="1633979" cy="1615144"/>
          </a:xfrm>
          <a:prstGeom prst="rect">
            <a:avLst/>
          </a:prstGeom>
        </p:spPr>
      </p:pic>
      <p:pic>
        <p:nvPicPr>
          <p:cNvPr id="6" name="Picture 5"/>
          <p:cNvPicPr>
            <a:picLocks noChangeAspect="1"/>
          </p:cNvPicPr>
          <p:nvPr/>
        </p:nvPicPr>
        <p:blipFill>
          <a:blip r:embed="rId5"/>
          <a:stretch>
            <a:fillRect/>
          </a:stretch>
        </p:blipFill>
        <p:spPr>
          <a:xfrm>
            <a:off x="7356540" y="2582835"/>
            <a:ext cx="1534577" cy="1529766"/>
          </a:xfrm>
          <a:prstGeom prst="rect">
            <a:avLst/>
          </a:prstGeom>
        </p:spPr>
      </p:pic>
    </p:spTree>
    <p:extLst>
      <p:ext uri="{BB962C8B-B14F-4D97-AF65-F5344CB8AC3E}">
        <p14:creationId xmlns:p14="http://schemas.microsoft.com/office/powerpoint/2010/main" val="414442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2B17F9-5F02-4486-ABC0-C54A3CE0BC49}"/>
              </a:ext>
            </a:extLst>
          </p:cNvPr>
          <p:cNvSpPr>
            <a:spLocks noGrp="1"/>
          </p:cNvSpPr>
          <p:nvPr>
            <p:ph type="title"/>
          </p:nvPr>
        </p:nvSpPr>
        <p:spPr/>
        <p:txBody>
          <a:bodyPr/>
          <a:lstStyle/>
          <a:p>
            <a:pPr algn="ctr"/>
            <a:r>
              <a:rPr lang="en-GB" dirty="0"/>
              <a:t>    The Early Years Foundation Stage</a:t>
            </a:r>
          </a:p>
        </p:txBody>
      </p:sp>
      <p:sp>
        <p:nvSpPr>
          <p:cNvPr id="6" name="Content Placeholder 5">
            <a:extLst>
              <a:ext uri="{FF2B5EF4-FFF2-40B4-BE49-F238E27FC236}">
                <a16:creationId xmlns:a16="http://schemas.microsoft.com/office/drawing/2014/main" id="{05B20579-B417-446B-943E-6C77FDCE1DE2}"/>
              </a:ext>
            </a:extLst>
          </p:cNvPr>
          <p:cNvSpPr>
            <a:spLocks noGrp="1"/>
          </p:cNvSpPr>
          <p:nvPr>
            <p:ph idx="1"/>
          </p:nvPr>
        </p:nvSpPr>
        <p:spPr>
          <a:xfrm>
            <a:off x="578069" y="2603499"/>
            <a:ext cx="11140965" cy="3954955"/>
          </a:xfrm>
        </p:spPr>
        <p:txBody>
          <a:bodyPr/>
          <a:lstStyle/>
          <a:p>
            <a:pPr marL="0" indent="0">
              <a:buNone/>
            </a:pPr>
            <a:r>
              <a:rPr lang="en-GB" dirty="0">
                <a:solidFill>
                  <a:srgbClr val="7030A0"/>
                </a:solidFill>
              </a:rPr>
              <a:t>In Nursery your child will be learning through independent and collaborative play and exploration, adults playing alongside your child and direct teaching time, when children are asked to sit and listen to the class teacher and support staff in small groups. Each term a new timetable will be put on the school website so that you can see what we are learning, when.</a:t>
            </a:r>
          </a:p>
          <a:p>
            <a:pPr marL="0" indent="0">
              <a:buNone/>
            </a:pPr>
            <a:r>
              <a:rPr lang="en-GB" dirty="0">
                <a:solidFill>
                  <a:srgbClr val="7030A0"/>
                </a:solidFill>
              </a:rPr>
              <a:t>As the year progresses the expectations of the children grow with them. They will be expected to undertake more adult directed tasks with and without supervision.</a:t>
            </a:r>
          </a:p>
          <a:p>
            <a:pPr marL="0" indent="0">
              <a:buNone/>
            </a:pPr>
            <a:r>
              <a:rPr lang="en-GB" dirty="0">
                <a:solidFill>
                  <a:srgbClr val="7030A0"/>
                </a:solidFill>
              </a:rPr>
              <a:t>It is expected that children work towards their Early Learning Goals in Nursery as they are expected to achieve the goals by the end of their Reception year. As we know, all children learn at different speeds and meet their milestones at slightly different ages.</a:t>
            </a:r>
          </a:p>
          <a:p>
            <a:pPr marL="0" indent="0">
              <a:buNone/>
            </a:pPr>
            <a:r>
              <a:rPr lang="en-GB" dirty="0">
                <a:solidFill>
                  <a:srgbClr val="7030A0"/>
                </a:solidFill>
              </a:rPr>
              <a:t>You will be informed of your child’s progress at parent’s Evenings which are held in the Autumn and Spring Terms.</a:t>
            </a:r>
          </a:p>
        </p:txBody>
      </p:sp>
    </p:spTree>
    <p:extLst>
      <p:ext uri="{BB962C8B-B14F-4D97-AF65-F5344CB8AC3E}">
        <p14:creationId xmlns:p14="http://schemas.microsoft.com/office/powerpoint/2010/main" val="268423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774B-AA2A-4B34-B2FE-B2D6363F22E4}"/>
              </a:ext>
            </a:extLst>
          </p:cNvPr>
          <p:cNvSpPr>
            <a:spLocks noGrp="1"/>
          </p:cNvSpPr>
          <p:nvPr>
            <p:ph type="title" idx="4294967295"/>
          </p:nvPr>
        </p:nvSpPr>
        <p:spPr>
          <a:xfrm>
            <a:off x="0" y="973138"/>
            <a:ext cx="8761413" cy="708025"/>
          </a:xfrm>
        </p:spPr>
        <p:txBody>
          <a:bodyPr/>
          <a:lstStyle/>
          <a:p>
            <a:pPr algn="ctr"/>
            <a:r>
              <a:rPr lang="en-GB" sz="4800" dirty="0"/>
              <a:t>EYFS Curriculum</a:t>
            </a:r>
          </a:p>
        </p:txBody>
      </p:sp>
      <p:pic>
        <p:nvPicPr>
          <p:cNvPr id="4" name="Content Placeholder 3">
            <a:extLst>
              <a:ext uri="{FF2B5EF4-FFF2-40B4-BE49-F238E27FC236}">
                <a16:creationId xmlns:a16="http://schemas.microsoft.com/office/drawing/2014/main" id="{7BA158C5-4B43-41A6-A455-A23EF4E1EECB}"/>
              </a:ext>
            </a:extLst>
          </p:cNvPr>
          <p:cNvPicPr>
            <a:picLocks noGrp="1" noChangeAspect="1"/>
          </p:cNvPicPr>
          <p:nvPr>
            <p:ph idx="4294967295"/>
          </p:nvPr>
        </p:nvPicPr>
        <p:blipFill>
          <a:blip r:embed="rId2"/>
          <a:stretch>
            <a:fillRect/>
          </a:stretch>
        </p:blipFill>
        <p:spPr>
          <a:xfrm>
            <a:off x="105104" y="249244"/>
            <a:ext cx="10258096" cy="6359512"/>
          </a:xfrm>
          <a:prstGeom prst="rect">
            <a:avLst/>
          </a:prstGeom>
        </p:spPr>
      </p:pic>
    </p:spTree>
    <p:extLst>
      <p:ext uri="{BB962C8B-B14F-4D97-AF65-F5344CB8AC3E}">
        <p14:creationId xmlns:p14="http://schemas.microsoft.com/office/powerpoint/2010/main" val="111085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CA322A-5418-4B8E-908A-2680C6DCB0C0}"/>
              </a:ext>
            </a:extLst>
          </p:cNvPr>
          <p:cNvPicPr>
            <a:picLocks noChangeAspect="1"/>
          </p:cNvPicPr>
          <p:nvPr/>
        </p:nvPicPr>
        <p:blipFill>
          <a:blip r:embed="rId2"/>
          <a:stretch>
            <a:fillRect/>
          </a:stretch>
        </p:blipFill>
        <p:spPr>
          <a:xfrm>
            <a:off x="346348" y="286735"/>
            <a:ext cx="9764604" cy="6244032"/>
          </a:xfrm>
          <a:prstGeom prst="rect">
            <a:avLst/>
          </a:prstGeom>
        </p:spPr>
      </p:pic>
    </p:spTree>
    <p:extLst>
      <p:ext uri="{BB962C8B-B14F-4D97-AF65-F5344CB8AC3E}">
        <p14:creationId xmlns:p14="http://schemas.microsoft.com/office/powerpoint/2010/main" val="254440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9C88-5B78-4C58-9884-2C869145D97F}"/>
              </a:ext>
            </a:extLst>
          </p:cNvPr>
          <p:cNvSpPr>
            <a:spLocks noGrp="1"/>
          </p:cNvSpPr>
          <p:nvPr>
            <p:ph type="title"/>
          </p:nvPr>
        </p:nvSpPr>
        <p:spPr/>
        <p:txBody>
          <a:bodyPr/>
          <a:lstStyle/>
          <a:p>
            <a:pPr algn="ctr"/>
            <a:r>
              <a:rPr lang="en-GB" sz="3200" dirty="0"/>
              <a:t>What does the day look like in Nursery?</a:t>
            </a:r>
          </a:p>
        </p:txBody>
      </p:sp>
      <p:sp>
        <p:nvSpPr>
          <p:cNvPr id="6" name="Content Placeholder 5">
            <a:extLst>
              <a:ext uri="{FF2B5EF4-FFF2-40B4-BE49-F238E27FC236}">
                <a16:creationId xmlns:a16="http://schemas.microsoft.com/office/drawing/2014/main" id="{DE6891E6-9769-4EE1-BF8B-1465149999FA}"/>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33B9B15E-BFE4-495E-9C1B-2C37F9272E22}"/>
              </a:ext>
            </a:extLst>
          </p:cNvPr>
          <p:cNvPicPr>
            <a:picLocks noChangeAspect="1"/>
          </p:cNvPicPr>
          <p:nvPr/>
        </p:nvPicPr>
        <p:blipFill>
          <a:blip r:embed="rId2"/>
          <a:stretch>
            <a:fillRect/>
          </a:stretch>
        </p:blipFill>
        <p:spPr>
          <a:xfrm>
            <a:off x="254000" y="2334896"/>
            <a:ext cx="5842000" cy="4078604"/>
          </a:xfrm>
          <a:prstGeom prst="rect">
            <a:avLst/>
          </a:prstGeom>
        </p:spPr>
      </p:pic>
      <p:pic>
        <p:nvPicPr>
          <p:cNvPr id="8" name="Picture 7">
            <a:extLst>
              <a:ext uri="{FF2B5EF4-FFF2-40B4-BE49-F238E27FC236}">
                <a16:creationId xmlns:a16="http://schemas.microsoft.com/office/drawing/2014/main" id="{3070F304-2003-4B0E-879B-9C47C7EAA61F}"/>
              </a:ext>
            </a:extLst>
          </p:cNvPr>
          <p:cNvPicPr>
            <a:picLocks noChangeAspect="1"/>
          </p:cNvPicPr>
          <p:nvPr/>
        </p:nvPicPr>
        <p:blipFill>
          <a:blip r:embed="rId3"/>
          <a:stretch>
            <a:fillRect/>
          </a:stretch>
        </p:blipFill>
        <p:spPr>
          <a:xfrm>
            <a:off x="6096000" y="2334896"/>
            <a:ext cx="5842000" cy="4123058"/>
          </a:xfrm>
          <a:prstGeom prst="rect">
            <a:avLst/>
          </a:prstGeom>
        </p:spPr>
      </p:pic>
    </p:spTree>
    <p:extLst>
      <p:ext uri="{BB962C8B-B14F-4D97-AF65-F5344CB8AC3E}">
        <p14:creationId xmlns:p14="http://schemas.microsoft.com/office/powerpoint/2010/main" val="3218501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429</TotalTime>
  <Words>1025</Words>
  <Application>Microsoft Office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Rounded MT Bold</vt:lpstr>
      <vt:lpstr>Century Gothic</vt:lpstr>
      <vt:lpstr>Wingdings 3</vt:lpstr>
      <vt:lpstr>Ion Boardroom</vt:lpstr>
      <vt:lpstr>Transition to Nursery</vt:lpstr>
      <vt:lpstr>Welcome</vt:lpstr>
      <vt:lpstr>Transition Days</vt:lpstr>
      <vt:lpstr>Meet the Senior Leadership Team</vt:lpstr>
      <vt:lpstr>Meet the Teachers – St Nicholas Class</vt:lpstr>
      <vt:lpstr>    The Early Years Foundation Stage</vt:lpstr>
      <vt:lpstr>EYFS Curriculum</vt:lpstr>
      <vt:lpstr>PowerPoint Presentation</vt:lpstr>
      <vt:lpstr>What does the day look like in Nursery?</vt:lpstr>
      <vt:lpstr>How we learn</vt:lpstr>
      <vt:lpstr>Learning through play</vt:lpstr>
      <vt:lpstr>Encouraging children to be curious about the world around them</vt:lpstr>
      <vt:lpstr>Helping your child to get ready for Nursery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to Reception</dc:title>
  <dc:creator>Lorraine Clark</dc:creator>
  <cp:lastModifiedBy>lclark70.871</cp:lastModifiedBy>
  <cp:revision>46</cp:revision>
  <dcterms:created xsi:type="dcterms:W3CDTF">2020-07-01T07:48:02Z</dcterms:created>
  <dcterms:modified xsi:type="dcterms:W3CDTF">2020-07-08T14:08:08Z</dcterms:modified>
</cp:coreProperties>
</file>