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8" r:id="rId2"/>
    <p:sldId id="340" r:id="rId3"/>
    <p:sldId id="279" r:id="rId4"/>
    <p:sldId id="284" r:id="rId5"/>
    <p:sldId id="321" r:id="rId6"/>
    <p:sldId id="337" r:id="rId7"/>
    <p:sldId id="332" r:id="rId8"/>
    <p:sldId id="33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422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2C077-2F3E-4749-AAB5-E723337E366D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55266-C90A-4C31-BA75-60B56C6B0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147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DB0D-1134-40AC-BD24-82A92E009ED4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170A-137C-4691-AA5A-E93D99FC9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85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DB0D-1134-40AC-BD24-82A92E009ED4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170A-137C-4691-AA5A-E93D99FC9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1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DB0D-1134-40AC-BD24-82A92E009ED4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170A-137C-4691-AA5A-E93D99FC9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95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DB0D-1134-40AC-BD24-82A92E009ED4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170A-137C-4691-AA5A-E93D99FC9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53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DB0D-1134-40AC-BD24-82A92E009ED4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170A-137C-4691-AA5A-E93D99FC9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15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DB0D-1134-40AC-BD24-82A92E009ED4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170A-137C-4691-AA5A-E93D99FC9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44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DB0D-1134-40AC-BD24-82A92E009ED4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170A-137C-4691-AA5A-E93D99FC9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64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DB0D-1134-40AC-BD24-82A92E009ED4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170A-137C-4691-AA5A-E93D99FC9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18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DB0D-1134-40AC-BD24-82A92E009ED4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170A-137C-4691-AA5A-E93D99FC9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26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DB0D-1134-40AC-BD24-82A92E009ED4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170A-137C-4691-AA5A-E93D99FC9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2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DB0D-1134-40AC-BD24-82A92E009ED4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170A-137C-4691-AA5A-E93D99FC9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94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EDB0D-1134-40AC-BD24-82A92E009ED4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0170A-137C-4691-AA5A-E93D99FC9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1321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hyperlink" Target="https://www.youtube.com/watch?v=ipm6nZ9OyLg&amp;safe=active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aFoxwGcdckw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205038"/>
            <a:ext cx="7772400" cy="2447925"/>
          </a:xfrm>
        </p:spPr>
        <p:txBody>
          <a:bodyPr/>
          <a:lstStyle/>
          <a:p>
            <a:pPr eaLnBrk="1" hangingPunct="1"/>
            <a:r>
              <a:rPr lang="en-GB" altLang="en-US" sz="4000" dirty="0" smtClean="0">
                <a:solidFill>
                  <a:schemeClr val="bg1"/>
                </a:solidFill>
              </a:rPr>
              <a:t/>
            </a:r>
            <a:br>
              <a:rPr lang="en-GB" altLang="en-US" sz="4000" dirty="0" smtClean="0">
                <a:solidFill>
                  <a:schemeClr val="bg1"/>
                </a:solidFill>
              </a:rPr>
            </a:br>
            <a:r>
              <a:rPr lang="en-GB" altLang="en-US" sz="4000" dirty="0" smtClean="0">
                <a:solidFill>
                  <a:schemeClr val="bg1"/>
                </a:solidFill>
              </a:rPr>
              <a:t/>
            </a:r>
            <a:br>
              <a:rPr lang="en-GB" altLang="en-US" sz="4000" dirty="0" smtClean="0">
                <a:solidFill>
                  <a:schemeClr val="bg1"/>
                </a:solidFill>
              </a:rPr>
            </a:br>
            <a:endParaRPr lang="en-GB" altLang="en-US" sz="4000" dirty="0" smtClean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5638" y="4437063"/>
            <a:ext cx="8459787" cy="2160587"/>
          </a:xfrm>
        </p:spPr>
        <p:txBody>
          <a:bodyPr/>
          <a:lstStyle/>
          <a:p>
            <a:pPr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CCFF"/>
              </a:buClr>
              <a:buSzPct val="100000"/>
              <a:defRPr/>
            </a:pPr>
            <a:r>
              <a:rPr lang="en-GB" sz="40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aiandra GD" pitchFamily="34" charset="0"/>
                <a:ea typeface="MS Gothic" charset="-128"/>
              </a:rPr>
              <a:t>With Christ in our hearts, together we grow</a:t>
            </a:r>
            <a:endParaRPr lang="en-GB" sz="40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Maiandra GD" pitchFamily="34" charset="0"/>
              <a:ea typeface="MS Gothic" charset="-128"/>
            </a:endParaRPr>
          </a:p>
        </p:txBody>
      </p:sp>
      <p:sp>
        <p:nvSpPr>
          <p:cNvPr id="2052" name="AutoShape 7" descr="https://pod51050.outlook.com/owa/service.svc/s/GetFileAttachment?id=AAMkAGQxMWQyNTFiLWM2NDktNDk2OC1hMmRiLTQ4MTI4MjJhNjYzNQBGAAAAAABtW68DkHVESINcvi5j82pMBwB9O9K0wOvjSpvh5AYcxfvVAACdi%2B6VAAB9O9K0wOvjSpvh5AYcxfvVAACdi%2B6WAAABEgAQACgHnIQGNS5HnPYpBlwIlC8%3D&amp;isImagePreview=True&amp;X-OWA-CANARY=RW0zKe_zRkumAW9hC-vgm_ZHzGsuOdEImlLkCvMIrekyu-f-6IOPglabNrNcy0S1GYA0USYe-0Y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3" name="AutoShape 9" descr="https://pod51050.outlook.com/owa/service.svc/s/GetFileAttachment?id=AAMkAGQxMWQyNTFiLWM2NDktNDk2OC1hMmRiLTQ4MTI4MjJhNjYzNQBGAAAAAABtW68DkHVESINcvi5j82pMBwB9O9K0wOvjSpvh5AYcxfvVAACdi%2B6VAAB9O9K0wOvjSpvh5AYcxfvVAACdi%2B6WAAABEgAQACgHnIQGNS5HnPYpBlwIlC8%3D&amp;isImagePreview=True&amp;X-OWA-CANARY=RW0zKe_zRkumAW9hC-vgm_ZHzGsuOdEImlLkCvMIrekyu-f-6IOPglabNrNcy0S1GYA0USYe-0Y.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4" name="AutoShape 11" descr="https://pod51050.outlook.com/owa/service.svc/s/GetFileAttachment?id=AAMkAGQxMWQyNTFiLWM2NDktNDk2OC1hMmRiLTQ4MTI4MjJhNjYzNQBGAAAAAABtW68DkHVESINcvi5j82pMBwB9O9K0wOvjSpvh5AYcxfvVAACdi%2B6VAAB9O9K0wOvjSpvh5AYcxfvVAACdi%2B6WAAABEgAQACgHnIQGNS5HnPYpBlwIlC8%3D&amp;isImagePreview=True&amp;X-OWA-CANARY=RW0zKe_zRkumAW9hC-vgm_ZHzGsuOdEImlLkCvMIrekyu-f-6IOPglabNrNcy0S1GYA0USYe-0Y.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5" name="AutoShape 13" descr="https://pod51050.outlook.com/owa/service.svc/s/GetFileAttachment?id=AAMkAGQxMWQyNTFiLWM2NDktNDk2OC1hMmRiLTQ4MTI4MjJhNjYzNQBGAAAAAABtW68DkHVESINcvi5j82pMBwB9O9K0wOvjSpvh5AYcxfvVAACdi%2B6VAAB9O9K0wOvjSpvh5AYcxfvVAACdi%2B6WAAABEgAQACgHnIQGNS5HnPYpBlwIlC8%3D&amp;isImagePreview=True&amp;X-OWA-CANARY=RW0zKe_zRkumAW9hC-vgm_ZHzGsuOdEImlLkCvMIrekyu-f-6IOPglabNrNcy0S1GYA0USYe-0Y.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6" name="AutoShape 15" descr="https://pod51050.outlook.com/owa/service.svc/s/GetFileAttachment?id=AAMkAGQxMWQyNTFiLWM2NDktNDk2OC1hMmRiLTQ4MTI4MjJhNjYzNQBGAAAAAABtW68DkHVESINcvi5j82pMBwB9O9K0wOvjSpvh5AYcxfvVAACdi%2B6VAAB9O9K0wOvjSpvh5AYcxfvVAACdi%2B6WAAABEgAQACgHnIQGNS5HnPYpBlwIlC8%3D&amp;isImagePreview=True&amp;X-OWA-CANARY=RW0zKe_zRkumAW9hC-vgm_ZHzGsuOdEImlLkCvMIrekyu-f-6IOPglabNrNcy0S1GYA0USYe-0Y."/>
          <p:cNvSpPr>
            <a:spLocks noChangeAspect="1" noChangeArrowheads="1"/>
          </p:cNvSpPr>
          <p:nvPr/>
        </p:nvSpPr>
        <p:spPr bwMode="auto">
          <a:xfrm>
            <a:off x="6731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7" name="Rectangle 1"/>
          <p:cNvSpPr>
            <a:spLocks noChangeArrowheads="1"/>
          </p:cNvSpPr>
          <p:nvPr/>
        </p:nvSpPr>
        <p:spPr bwMode="auto">
          <a:xfrm>
            <a:off x="3690185" y="422275"/>
            <a:ext cx="1763624" cy="50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Clr>
                <a:srgbClr val="FFCCFF"/>
              </a:buClr>
              <a:buFontTx/>
              <a:buNone/>
            </a:pPr>
            <a:r>
              <a:rPr lang="en-GB" altLang="en-US" sz="2800" b="1" dirty="0" smtClean="0">
                <a:latin typeface="Maiandra GD" pitchFamily="34" charset="0"/>
              </a:rPr>
              <a:t>May 2016</a:t>
            </a:r>
            <a:endParaRPr lang="en-GB" altLang="en-US" sz="2800" b="1" dirty="0">
              <a:latin typeface="Maiandra GD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020" y="1556792"/>
            <a:ext cx="2034213" cy="23348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827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453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205038"/>
            <a:ext cx="7772400" cy="2447925"/>
          </a:xfrm>
        </p:spPr>
        <p:txBody>
          <a:bodyPr/>
          <a:lstStyle/>
          <a:p>
            <a:pPr eaLnBrk="1" hangingPunct="1"/>
            <a:r>
              <a:rPr lang="en-GB" altLang="en-US" sz="4000" dirty="0" smtClean="0">
                <a:solidFill>
                  <a:schemeClr val="bg1"/>
                </a:solidFill>
              </a:rPr>
              <a:t/>
            </a:r>
            <a:br>
              <a:rPr lang="en-GB" altLang="en-US" sz="4000" dirty="0" smtClean="0">
                <a:solidFill>
                  <a:schemeClr val="bg1"/>
                </a:solidFill>
              </a:rPr>
            </a:br>
            <a:r>
              <a:rPr lang="en-GB" altLang="en-US" sz="4000" dirty="0" smtClean="0">
                <a:solidFill>
                  <a:schemeClr val="bg1"/>
                </a:solidFill>
              </a:rPr>
              <a:t/>
            </a:r>
            <a:br>
              <a:rPr lang="en-GB" altLang="en-US" sz="4000" dirty="0" smtClean="0">
                <a:solidFill>
                  <a:schemeClr val="bg1"/>
                </a:solidFill>
              </a:rPr>
            </a:br>
            <a:endParaRPr lang="en-GB" altLang="en-US" sz="4000" dirty="0" smtClean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5638" y="4437063"/>
            <a:ext cx="8459787" cy="2160587"/>
          </a:xfrm>
        </p:spPr>
        <p:txBody>
          <a:bodyPr/>
          <a:lstStyle/>
          <a:p>
            <a:pPr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CCFF"/>
              </a:buClr>
              <a:buSzPct val="100000"/>
              <a:defRPr/>
            </a:pPr>
            <a:endParaRPr lang="en-GB" sz="40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Maiandra GD" pitchFamily="34" charset="0"/>
              <a:ea typeface="MS Gothic" charset="-128"/>
            </a:endParaRPr>
          </a:p>
        </p:txBody>
      </p:sp>
      <p:sp>
        <p:nvSpPr>
          <p:cNvPr id="2052" name="AutoShape 7" descr="https://pod51050.outlook.com/owa/service.svc/s/GetFileAttachment?id=AAMkAGQxMWQyNTFiLWM2NDktNDk2OC1hMmRiLTQ4MTI4MjJhNjYzNQBGAAAAAABtW68DkHVESINcvi5j82pMBwB9O9K0wOvjSpvh5AYcxfvVAACdi%2B6VAAB9O9K0wOvjSpvh5AYcxfvVAACdi%2B6WAAABEgAQACgHnIQGNS5HnPYpBlwIlC8%3D&amp;isImagePreview=True&amp;X-OWA-CANARY=RW0zKe_zRkumAW9hC-vgm_ZHzGsuOdEImlLkCvMIrekyu-f-6IOPglabNrNcy0S1GYA0USYe-0Y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3" name="AutoShape 9" descr="https://pod51050.outlook.com/owa/service.svc/s/GetFileAttachment?id=AAMkAGQxMWQyNTFiLWM2NDktNDk2OC1hMmRiLTQ4MTI4MjJhNjYzNQBGAAAAAABtW68DkHVESINcvi5j82pMBwB9O9K0wOvjSpvh5AYcxfvVAACdi%2B6VAAB9O9K0wOvjSpvh5AYcxfvVAACdi%2B6WAAABEgAQACgHnIQGNS5HnPYpBlwIlC8%3D&amp;isImagePreview=True&amp;X-OWA-CANARY=RW0zKe_zRkumAW9hC-vgm_ZHzGsuOdEImlLkCvMIrekyu-f-6IOPglabNrNcy0S1GYA0USYe-0Y.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4" name="AutoShape 11" descr="https://pod51050.outlook.com/owa/service.svc/s/GetFileAttachment?id=AAMkAGQxMWQyNTFiLWM2NDktNDk2OC1hMmRiLTQ4MTI4MjJhNjYzNQBGAAAAAABtW68DkHVESINcvi5j82pMBwB9O9K0wOvjSpvh5AYcxfvVAACdi%2B6VAAB9O9K0wOvjSpvh5AYcxfvVAACdi%2B6WAAABEgAQACgHnIQGNS5HnPYpBlwIlC8%3D&amp;isImagePreview=True&amp;X-OWA-CANARY=RW0zKe_zRkumAW9hC-vgm_ZHzGsuOdEImlLkCvMIrekyu-f-6IOPglabNrNcy0S1GYA0USYe-0Y.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5" name="AutoShape 13" descr="https://pod51050.outlook.com/owa/service.svc/s/GetFileAttachment?id=AAMkAGQxMWQyNTFiLWM2NDktNDk2OC1hMmRiLTQ4MTI4MjJhNjYzNQBGAAAAAABtW68DkHVESINcvi5j82pMBwB9O9K0wOvjSpvh5AYcxfvVAACdi%2B6VAAB9O9K0wOvjSpvh5AYcxfvVAACdi%2B6WAAABEgAQACgHnIQGNS5HnPYpBlwIlC8%3D&amp;isImagePreview=True&amp;X-OWA-CANARY=RW0zKe_zRkumAW9hC-vgm_ZHzGsuOdEImlLkCvMIrekyu-f-6IOPglabNrNcy0S1GYA0USYe-0Y.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6" name="AutoShape 15" descr="https://pod51050.outlook.com/owa/service.svc/s/GetFileAttachment?id=AAMkAGQxMWQyNTFiLWM2NDktNDk2OC1hMmRiLTQ4MTI4MjJhNjYzNQBGAAAAAABtW68DkHVESINcvi5j82pMBwB9O9K0wOvjSpvh5AYcxfvVAACdi%2B6VAAB9O9K0wOvjSpvh5AYcxfvVAACdi%2B6WAAABEgAQACgHnIQGNS5HnPYpBlwIlC8%3D&amp;isImagePreview=True&amp;X-OWA-CANARY=RW0zKe_zRkumAW9hC-vgm_ZHzGsuOdEImlLkCvMIrekyu-f-6IOPglabNrNcy0S1GYA0USYe-0Y."/>
          <p:cNvSpPr>
            <a:spLocks noChangeAspect="1" noChangeArrowheads="1"/>
          </p:cNvSpPr>
          <p:nvPr/>
        </p:nvSpPr>
        <p:spPr bwMode="auto">
          <a:xfrm>
            <a:off x="6731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8300" y="2852936"/>
            <a:ext cx="8524180" cy="37981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1340768"/>
            <a:ext cx="6724471" cy="12314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5900" y="454709"/>
            <a:ext cx="8316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hlinkClick r:id="rId5"/>
              </a:rPr>
              <a:t>https://www.youtube.com/watch?v=ipm6nZ9OyLg&amp;safe=active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692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453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41350" y="115888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GB" sz="40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aiandra GD" pitchFamily="34" charset="0"/>
                <a:ea typeface="MS Gothic" charset="-128"/>
              </a:rPr>
              <a:t>Welcome to our ‘Values’ assembly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aiandra GD" pitchFamily="34" charset="0"/>
                <a:ea typeface="MS Gothic" charset="-128"/>
              </a:rPr>
              <a:t/>
            </a:r>
            <a:br>
              <a:rPr lang="en-GB" sz="2800" b="1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aiandra GD" pitchFamily="34" charset="0"/>
                <a:ea typeface="MS Gothic" charset="-128"/>
              </a:rPr>
            </a:br>
            <a:endParaRPr lang="en-GB" altLang="en-US" sz="2800" b="1" u="sng" dirty="0" smtClean="0">
              <a:solidFill>
                <a:schemeClr val="bg1"/>
              </a:solidFill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611188" y="3573463"/>
            <a:ext cx="8137525" cy="5759450"/>
          </a:xfrm>
        </p:spPr>
        <p:txBody>
          <a:bodyPr/>
          <a:lstStyle/>
          <a:p>
            <a:pPr>
              <a:defRPr/>
            </a:pPr>
            <a:r>
              <a:rPr lang="en-GB" sz="5400" b="1" i="1" dirty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aiandra GD" pitchFamily="34" charset="0"/>
                <a:ea typeface="MS Gothic" charset="-128"/>
              </a:rPr>
              <a:t>A value is a principle that guides </a:t>
            </a:r>
            <a:r>
              <a:rPr lang="en-GB" sz="5400" b="1" i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aiandra GD" pitchFamily="34" charset="0"/>
                <a:ea typeface="MS Gothic" charset="-128"/>
              </a:rPr>
              <a:t>behaviour</a:t>
            </a:r>
          </a:p>
          <a:p>
            <a:pPr>
              <a:defRPr/>
            </a:pPr>
            <a:r>
              <a:rPr lang="en-GB" sz="5400" b="1" i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aiandra GD" pitchFamily="34" charset="0"/>
                <a:ea typeface="MS Gothic" charset="-128"/>
              </a:rPr>
              <a:t>Week 1</a:t>
            </a:r>
            <a:endParaRPr lang="en-GB" sz="5400" b="1" i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Maiandra GD" pitchFamily="34" charset="0"/>
              <a:ea typeface="MS Gothic" charset="-128"/>
            </a:endParaRPr>
          </a:p>
          <a:p>
            <a:pPr>
              <a:defRPr/>
            </a:pPr>
            <a:endParaRPr lang="en-US" alt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020" y="1268760"/>
            <a:ext cx="2034213" cy="233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en-GB" sz="3600" dirty="0" smtClean="0"/>
              <a:t>Values that have been discussed so far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1700808"/>
            <a:ext cx="6400800" cy="1752600"/>
          </a:xfrm>
        </p:spPr>
        <p:txBody>
          <a:bodyPr>
            <a:noAutofit/>
          </a:bodyPr>
          <a:lstStyle/>
          <a:p>
            <a:r>
              <a:rPr lang="en-GB" sz="2800" dirty="0" smtClean="0"/>
              <a:t>Peace</a:t>
            </a:r>
          </a:p>
          <a:p>
            <a:r>
              <a:rPr lang="en-GB" sz="2800" dirty="0" smtClean="0"/>
              <a:t>Courage</a:t>
            </a:r>
          </a:p>
          <a:p>
            <a:r>
              <a:rPr lang="en-GB" sz="2800" dirty="0" smtClean="0"/>
              <a:t>Hope</a:t>
            </a:r>
          </a:p>
          <a:p>
            <a:r>
              <a:rPr lang="en-GB" sz="2800" dirty="0" smtClean="0"/>
              <a:t>Equality</a:t>
            </a:r>
          </a:p>
          <a:p>
            <a:r>
              <a:rPr lang="en-GB" sz="2800" dirty="0" smtClean="0"/>
              <a:t>Compassion</a:t>
            </a:r>
          </a:p>
          <a:p>
            <a:r>
              <a:rPr lang="en-GB" sz="2800" dirty="0" smtClean="0"/>
              <a:t>Love</a:t>
            </a:r>
          </a:p>
          <a:p>
            <a:r>
              <a:rPr lang="en-GB" sz="2800" dirty="0" smtClean="0"/>
              <a:t>Trust</a:t>
            </a:r>
          </a:p>
          <a:p>
            <a:r>
              <a:rPr lang="en-GB" sz="2800" dirty="0" smtClean="0"/>
              <a:t>Respect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8017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en-GB" dirty="0" smtClean="0"/>
              <a:t>In May we will be exploring: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00800" cy="1752600"/>
          </a:xfrm>
        </p:spPr>
        <p:txBody>
          <a:bodyPr>
            <a:normAutofit/>
          </a:bodyPr>
          <a:lstStyle/>
          <a:p>
            <a:r>
              <a:rPr lang="en-GB" sz="9600" dirty="0" smtClean="0"/>
              <a:t>Self-Belief</a:t>
            </a:r>
            <a:endParaRPr lang="en-GB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988840"/>
            <a:ext cx="4395597" cy="237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3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Self Belief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276872"/>
            <a:ext cx="3084843" cy="19508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403" y="3645024"/>
            <a:ext cx="4620013" cy="259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331"/>
            <a:ext cx="7772400" cy="1470025"/>
          </a:xfrm>
        </p:spPr>
        <p:txBody>
          <a:bodyPr/>
          <a:lstStyle/>
          <a:p>
            <a:r>
              <a:rPr lang="en-GB" altLang="en-US" b="1" dirty="0">
                <a:latin typeface="Maiandra GD" pitchFamily="34" charset="0"/>
                <a:ea typeface="MS Gothic" panose="020B0609070205080204" pitchFamily="49" charset="-128"/>
              </a:rPr>
              <a:t>How can you increase </a:t>
            </a:r>
            <a:r>
              <a:rPr lang="en-GB" altLang="en-US" b="1" dirty="0" err="1">
                <a:latin typeface="Maiandra GD" pitchFamily="34" charset="0"/>
                <a:ea typeface="MS Gothic" panose="020B0609070205080204" pitchFamily="49" charset="-128"/>
              </a:rPr>
              <a:t>yo</a:t>
            </a:r>
            <a:r>
              <a:rPr lang="en-US" altLang="en-US" b="1" dirty="0" err="1">
                <a:latin typeface="Maiandra GD" pitchFamily="34" charset="0"/>
                <a:ea typeface="MS Gothic" panose="020B0609070205080204" pitchFamily="49" charset="-128"/>
              </a:rPr>
              <a:t>ur</a:t>
            </a:r>
            <a:r>
              <a:rPr lang="en-US" altLang="en-US" b="1" dirty="0">
                <a:latin typeface="Maiandra GD" pitchFamily="34" charset="0"/>
                <a:ea typeface="MS Gothic" panose="020B0609070205080204" pitchFamily="49" charset="-128"/>
              </a:rPr>
              <a:t> </a:t>
            </a:r>
            <a:r>
              <a:rPr lang="en-US" altLang="en-US" b="1" dirty="0" smtClean="0">
                <a:latin typeface="Maiandra GD" pitchFamily="34" charset="0"/>
                <a:ea typeface="MS Gothic" panose="020B0609070205080204" pitchFamily="49" charset="-128"/>
              </a:rPr>
              <a:t>Self- belief?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6400800" cy="4392488"/>
          </a:xfrm>
        </p:spPr>
        <p:txBody>
          <a:bodyPr>
            <a:normAutofit fontScale="85000" lnSpcReduction="20000"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b="1" dirty="0">
                <a:latin typeface="AR ESSENCE" panose="02000000000000000000" pitchFamily="2" charset="0"/>
              </a:rPr>
              <a:t>Try your very best at everything you do! </a:t>
            </a:r>
          </a:p>
          <a:p>
            <a:endParaRPr lang="en-GB" altLang="en-US" b="1" dirty="0">
              <a:latin typeface="AR ESSENCE" panose="02000000000000000000" pitchFamily="2" charset="0"/>
            </a:endParaRPr>
          </a:p>
          <a:p>
            <a:r>
              <a:rPr lang="en-GB" altLang="en-US" b="1" dirty="0">
                <a:latin typeface="AR ESSENCE" panose="02000000000000000000" pitchFamily="2" charset="0"/>
              </a:rPr>
              <a:t>Don’t let yourself give up when things go wrong! </a:t>
            </a:r>
          </a:p>
          <a:p>
            <a:endParaRPr lang="en-GB" altLang="en-US" b="1" dirty="0">
              <a:latin typeface="AR ESSENCE" panose="02000000000000000000" pitchFamily="2" charset="0"/>
            </a:endParaRPr>
          </a:p>
          <a:p>
            <a:r>
              <a:rPr lang="en-GB" altLang="en-US" b="1" dirty="0">
                <a:latin typeface="AR ESSENCE" panose="02000000000000000000" pitchFamily="2" charset="0"/>
              </a:rPr>
              <a:t>Realise that </a:t>
            </a:r>
            <a:r>
              <a:rPr lang="en-US" altLang="en-US" b="1" dirty="0">
                <a:latin typeface="AR ESSENCE" panose="02000000000000000000" pitchFamily="2" charset="0"/>
              </a:rPr>
              <a:t>hard work and effort lead to the rewards </a:t>
            </a:r>
            <a:r>
              <a:rPr lang="en-US" altLang="en-U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 ESSENCE" panose="02000000000000000000" pitchFamily="2" charset="0"/>
              </a:rPr>
              <a:t>you</a:t>
            </a:r>
            <a:r>
              <a:rPr lang="en-US" altLang="en-US" b="1" dirty="0">
                <a:latin typeface="AR ESSENCE" panose="02000000000000000000" pitchFamily="2" charset="0"/>
              </a:rPr>
              <a:t> want – and not what other people want</a:t>
            </a:r>
            <a:endParaRPr lang="en-GB" altLang="en-US" b="1" dirty="0">
              <a:latin typeface="AR ESSENCE" panose="02000000000000000000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264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altLang="en-US" b="1" dirty="0">
                <a:latin typeface="Maiandra GD" pitchFamily="34" charset="0"/>
                <a:ea typeface="MS Gothic" panose="020B0609070205080204" pitchFamily="49" charset="-128"/>
              </a:rPr>
              <a:t>These people have all achieved their goals …but they have WORKED HARD FOR THEM!</a:t>
            </a:r>
            <a:r>
              <a:rPr lang="en-GB" altLang="en-US" b="1" i="1" dirty="0">
                <a:solidFill>
                  <a:srgbClr val="000000"/>
                </a:solidFill>
                <a:latin typeface="Maiandra GD" pitchFamily="34" charset="0"/>
                <a:ea typeface="MS Gothic" panose="020B0609070205080204" pitchFamily="49" charset="-128"/>
              </a:rPr>
              <a:t/>
            </a:r>
            <a:br>
              <a:rPr lang="en-GB" altLang="en-US" b="1" i="1" dirty="0">
                <a:solidFill>
                  <a:srgbClr val="000000"/>
                </a:solidFill>
                <a:latin typeface="Maiandra GD" pitchFamily="34" charset="0"/>
                <a:ea typeface="MS Gothic" panose="020B0609070205080204" pitchFamily="49" charset="-128"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0" t="21494" r="49139" b="36246"/>
          <a:stretch>
            <a:fillRect/>
          </a:stretch>
        </p:blipFill>
        <p:spPr bwMode="auto">
          <a:xfrm>
            <a:off x="491291" y="2943429"/>
            <a:ext cx="2928581" cy="360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050" y="2677858"/>
            <a:ext cx="2853750" cy="19235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5626" y="4601424"/>
            <a:ext cx="3118374" cy="20789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9872" y="2943429"/>
            <a:ext cx="2690178" cy="369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7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120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 </vt:lpstr>
      <vt:lpstr>  </vt:lpstr>
      <vt:lpstr>Welcome to our ‘Values’ assembly </vt:lpstr>
      <vt:lpstr>Values that have been discussed so far:</vt:lpstr>
      <vt:lpstr>In May we will be exploring:</vt:lpstr>
      <vt:lpstr>Self Belief</vt:lpstr>
      <vt:lpstr>How can you increase your Self- belief? </vt:lpstr>
      <vt:lpstr>These people have all achieved their goals …but they have WORKED HARD FOR THEM!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Year of Mercy</dc:title>
  <dc:creator>Ann Fowler</dc:creator>
  <cp:lastModifiedBy>Louise Woods</cp:lastModifiedBy>
  <cp:revision>52</cp:revision>
  <dcterms:created xsi:type="dcterms:W3CDTF">2015-11-23T10:10:03Z</dcterms:created>
  <dcterms:modified xsi:type="dcterms:W3CDTF">2016-05-03T11:20:15Z</dcterms:modified>
</cp:coreProperties>
</file>